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4"/>
  </p:notesMasterIdLst>
  <p:sldIdLst>
    <p:sldId id="273" r:id="rId5"/>
    <p:sldId id="275" r:id="rId6"/>
    <p:sldId id="310" r:id="rId7"/>
    <p:sldId id="311" r:id="rId8"/>
    <p:sldId id="277" r:id="rId9"/>
    <p:sldId id="312" r:id="rId10"/>
    <p:sldId id="278" r:id="rId11"/>
    <p:sldId id="279" r:id="rId12"/>
    <p:sldId id="293" r:id="rId13"/>
    <p:sldId id="294" r:id="rId14"/>
    <p:sldId id="295" r:id="rId15"/>
    <p:sldId id="298" r:id="rId16"/>
    <p:sldId id="299" r:id="rId17"/>
    <p:sldId id="300" r:id="rId18"/>
    <p:sldId id="301" r:id="rId19"/>
    <p:sldId id="302" r:id="rId20"/>
    <p:sldId id="317" r:id="rId21"/>
    <p:sldId id="303" r:id="rId22"/>
    <p:sldId id="306" r:id="rId23"/>
    <p:sldId id="316" r:id="rId24"/>
    <p:sldId id="323" r:id="rId25"/>
    <p:sldId id="325" r:id="rId26"/>
    <p:sldId id="324" r:id="rId27"/>
    <p:sldId id="259" r:id="rId28"/>
    <p:sldId id="314" r:id="rId29"/>
    <p:sldId id="336" r:id="rId30"/>
    <p:sldId id="338" r:id="rId31"/>
    <p:sldId id="339" r:id="rId32"/>
    <p:sldId id="342" r:id="rId33"/>
    <p:sldId id="345" r:id="rId34"/>
    <p:sldId id="343" r:id="rId35"/>
    <p:sldId id="346" r:id="rId36"/>
    <p:sldId id="328" r:id="rId37"/>
    <p:sldId id="329" r:id="rId38"/>
    <p:sldId id="319" r:id="rId39"/>
    <p:sldId id="320" r:id="rId40"/>
    <p:sldId id="335" r:id="rId41"/>
    <p:sldId id="330" r:id="rId42"/>
    <p:sldId id="331" r:id="rId43"/>
    <p:sldId id="332" r:id="rId44"/>
    <p:sldId id="333" r:id="rId45"/>
    <p:sldId id="334" r:id="rId46"/>
    <p:sldId id="274" r:id="rId47"/>
    <p:sldId id="280" r:id="rId48"/>
    <p:sldId id="283" r:id="rId49"/>
    <p:sldId id="282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7" r:id="rId60"/>
    <p:sldId id="304" r:id="rId61"/>
    <p:sldId id="305" r:id="rId62"/>
    <p:sldId id="258" r:id="rId6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23D11A-1DF6-EE6B-4EF2-11716DE30A45}" name="Romina Dertscheny-Schwarz" initials="RDS" userId="S::dertscheny-schwarz@eworks-gmbh.de::bf7a6196-0876-49c8-aa05-96405fe9696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3506E1-98F6-2346-BA5E-058F6E8EDF5F}" v="1395" dt="2025-06-29T21:41:58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4"/>
    <p:restoredTop sz="94712"/>
  </p:normalViewPr>
  <p:slideViewPr>
    <p:cSldViewPr snapToGrid="0">
      <p:cViewPr varScale="1">
        <p:scale>
          <a:sx n="160" d="100"/>
          <a:sy n="160" d="100"/>
        </p:scale>
        <p:origin x="32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BFF51-2098-4D5A-94F9-58B977AD4BE2}" type="datetimeFigureOut">
              <a:rPr lang="de-DE" smtClean="0"/>
              <a:t>30.06.25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664C4-E931-43C8-BC1C-83625EAB2A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0671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73DD71F-F627-E252-D236-A435D6E7BD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26800"/>
            <a:ext cx="2161036" cy="5303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2F2999-1E71-B531-4878-5469A20D20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188" y="2539683"/>
            <a:ext cx="8456400" cy="2387600"/>
          </a:xfrm>
        </p:spPr>
        <p:txBody>
          <a:bodyPr anchor="b"/>
          <a:lstStyle>
            <a:lvl1pPr algn="l">
              <a:lnSpc>
                <a:spcPts val="8800"/>
              </a:lnSpc>
              <a:defRPr sz="8600"/>
            </a:lvl1pPr>
          </a:lstStyle>
          <a:p>
            <a:r>
              <a:rPr lang="de-DE"/>
              <a:t>Titel 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3" name="omega">
            <a:extLst>
              <a:ext uri="{FF2B5EF4-FFF2-40B4-BE49-F238E27FC236}">
                <a16:creationId xmlns:a16="http://schemas.microsoft.com/office/drawing/2014/main" id="{64602DA8-F54E-2EFA-E5E8-6EF92CA49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2018" t="5459" r="26728" b="7828"/>
          <a:stretch/>
        </p:blipFill>
        <p:spPr>
          <a:xfrm>
            <a:off x="4831492" y="0"/>
            <a:ext cx="7360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Inhalt,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76325"/>
            <a:ext cx="11471638" cy="515988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Textinhalt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B48314-5880-B59F-70F1-0E27E9BF31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B0A72-FBC9-69D3-72A5-A1A61E01E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696324-603F-BB54-E949-1487348E0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01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 dunkel (mit Untertitel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65592"/>
            <a:ext cx="10515600" cy="1500187"/>
          </a:xfrm>
        </p:spPr>
        <p:txBody>
          <a:bodyPr anchor="b"/>
          <a:lstStyle>
            <a:lvl1pPr algn="ctr">
              <a:lnSpc>
                <a:spcPts val="55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des Kapitels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A5DBA6-B732-E2DA-F1F0-78337924C8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2535"/>
            <a:ext cx="10515600" cy="750633"/>
          </a:xfrm>
        </p:spPr>
        <p:txBody>
          <a:bodyPr>
            <a:noAutofit/>
          </a:bodyPr>
          <a:lstStyle>
            <a:lvl1pPr marL="0" indent="0" algn="ctr">
              <a:lnSpc>
                <a:spcPts val="29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Untertitel des Kapitels 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50C514-37F6-908E-490C-63EB35F46A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E4B733B-1F6B-8A69-7F81-CFC2D40BAF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Julian Dreykorn, Simon Zeitler, Jan Tischner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36CA629-3B13-A412-E161-464798FF0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489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 rot (mit Untertite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65592"/>
            <a:ext cx="10515600" cy="1500187"/>
          </a:xfrm>
        </p:spPr>
        <p:txBody>
          <a:bodyPr anchor="b"/>
          <a:lstStyle>
            <a:lvl1pPr algn="ctr">
              <a:lnSpc>
                <a:spcPts val="55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des Kapitels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A5DBA6-B732-E2DA-F1F0-78337924C8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2535"/>
            <a:ext cx="10515600" cy="750633"/>
          </a:xfrm>
        </p:spPr>
        <p:txBody>
          <a:bodyPr>
            <a:noAutofit/>
          </a:bodyPr>
          <a:lstStyle>
            <a:lvl1pPr marL="0" indent="0" algn="ctr">
              <a:lnSpc>
                <a:spcPts val="29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Untertitel des Kapitels  bearbeiten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50C514-37F6-908E-490C-63EB35F46A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E4B733B-1F6B-8A69-7F81-CFC2D40BAF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Julian Dreykorn, Simon Zeitler, Jan Tischner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36CA629-3B13-A412-E161-464798FF03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5531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folie hell (mit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065592"/>
            <a:ext cx="10515600" cy="1500187"/>
          </a:xfrm>
        </p:spPr>
        <p:txBody>
          <a:bodyPr anchor="b"/>
          <a:lstStyle>
            <a:lvl1pPr algn="ctr">
              <a:lnSpc>
                <a:spcPts val="5500"/>
              </a:lnSpc>
              <a:defRPr sz="5400"/>
            </a:lvl1pPr>
          </a:lstStyle>
          <a:p>
            <a:r>
              <a:rPr lang="de-DE"/>
              <a:t>Titel des Kapitels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A5DBA6-B732-E2DA-F1F0-78337924C86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022535"/>
            <a:ext cx="10515600" cy="750633"/>
          </a:xfrm>
        </p:spPr>
        <p:txBody>
          <a:bodyPr>
            <a:noAutofit/>
          </a:bodyPr>
          <a:lstStyle>
            <a:lvl1pPr marL="0" indent="0" algn="ctr">
              <a:lnSpc>
                <a:spcPts val="2900"/>
              </a:lnSpc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Untertitel des Kapitels 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E719CB-ABD2-604E-E2C1-FE33369B23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D4D102-E57D-60D1-A9BA-C5ADD9B548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C1F6E8-65B4-E85A-A4E6-9DACEC5E0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434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rot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66869"/>
            <a:ext cx="10515600" cy="1500187"/>
          </a:xfrm>
        </p:spPr>
        <p:txBody>
          <a:bodyPr anchor="ctr"/>
          <a:lstStyle>
            <a:lvl1pPr algn="ctr">
              <a:lnSpc>
                <a:spcPts val="5500"/>
              </a:lnSpc>
              <a:defRPr sz="5400"/>
            </a:lvl1pPr>
          </a:lstStyle>
          <a:p>
            <a:r>
              <a:rPr lang="de-DE"/>
              <a:t>Titel des Kapitels 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CA9B2D-E479-95B4-D25C-CA3ABB0A2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6A4EB1-9AA0-00D1-1FED-C3451A4938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1890F5-472F-80A0-C435-498C3E6B5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712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dunkelblau (ohne Unter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ABEB4-2C14-6FDA-C403-054743E5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866869"/>
            <a:ext cx="10515600" cy="1500187"/>
          </a:xfrm>
        </p:spPr>
        <p:txBody>
          <a:bodyPr anchor="ctr"/>
          <a:lstStyle>
            <a:lvl1pPr algn="ctr">
              <a:lnSpc>
                <a:spcPts val="55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de-DE"/>
              <a:t>Titel des Kapitels 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E1BC914-CDBC-77D0-6C50-7F61587F8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535B0C-77A0-A23C-9818-775BB07257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Julian Dreykorn, Simon Zeitler, Jan Tischner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2E3220-4ED8-2AE5-69C0-549564114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29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3A6AF66-564C-B576-EB60-C637F75D6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" t="9551" r="6700" b="1230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7EBB088-51C6-A0C7-581F-AADFB085DD75}"/>
              </a:ext>
            </a:extLst>
          </p:cNvPr>
          <p:cNvSpPr/>
          <p:nvPr userDrawn="1"/>
        </p:nvSpPr>
        <p:spPr>
          <a:xfrm>
            <a:off x="0" y="0"/>
            <a:ext cx="9509760" cy="6535153"/>
          </a:xfrm>
          <a:prstGeom prst="rect">
            <a:avLst/>
          </a:prstGeom>
          <a:gradFill>
            <a:gsLst>
              <a:gs pos="9000">
                <a:schemeClr val="bg1"/>
              </a:gs>
              <a:gs pos="49000">
                <a:schemeClr val="bg1">
                  <a:alpha val="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2F2999-1E71-B531-4878-5469A20D20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188" y="2539683"/>
            <a:ext cx="8456400" cy="2387600"/>
          </a:xfrm>
        </p:spPr>
        <p:txBody>
          <a:bodyPr anchor="b"/>
          <a:lstStyle>
            <a:lvl1pPr algn="l">
              <a:lnSpc>
                <a:spcPts val="8800"/>
              </a:lnSpc>
              <a:defRPr sz="8600"/>
            </a:lvl1pPr>
          </a:lstStyle>
          <a:p>
            <a:r>
              <a:rPr lang="de-DE"/>
              <a:t>Titel 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73DD71F-F627-E252-D236-A435D6E7BD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26800"/>
            <a:ext cx="2161036" cy="5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18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rot mit Bildplatzhal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15C5735-14A2-5472-0518-FFF8D2B681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200" cy="6858000"/>
          </a:xfr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2F2999-1E71-B531-4878-5469A20D20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7188" y="3756211"/>
            <a:ext cx="8456400" cy="1171071"/>
          </a:xfrm>
        </p:spPr>
        <p:txBody>
          <a:bodyPr anchor="b"/>
          <a:lstStyle>
            <a:lvl1pPr algn="l">
              <a:lnSpc>
                <a:spcPts val="8800"/>
              </a:lnSpc>
              <a:defRPr sz="8600">
                <a:solidFill>
                  <a:schemeClr val="bg1"/>
                </a:solidFill>
              </a:defRPr>
            </a:lvl1pPr>
          </a:lstStyle>
          <a:p>
            <a:r>
              <a:rPr lang="de-DE"/>
              <a:t>Titel </a:t>
            </a:r>
            <a:br>
              <a:rPr lang="de-DE"/>
            </a:br>
            <a:r>
              <a:rPr lang="de-DE"/>
              <a:t>bearbeiten</a:t>
            </a:r>
          </a:p>
        </p:txBody>
      </p:sp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CF58DF2-554F-F3A5-4A77-5B6C5E3A5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26800"/>
            <a:ext cx="2154940" cy="5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75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3pPr>
              <a:defRPr/>
            </a:lvl3pPr>
            <a:lvl4pPr>
              <a:defRPr/>
            </a:lvl4pPr>
            <a:lvl5pPr>
              <a:defRPr/>
            </a:lvl5pPr>
            <a:lvl6pPr marL="900000">
              <a:lnSpc>
                <a:spcPts val="1920"/>
              </a:lnSpc>
              <a:defRPr sz="1400"/>
            </a:lvl6pPr>
            <a:lvl7pPr marL="1116000">
              <a:lnSpc>
                <a:spcPts val="1920"/>
              </a:lnSpc>
              <a:defRPr sz="1400"/>
            </a:lvl7pPr>
          </a:lstStyle>
          <a:p>
            <a:pPr lvl="0"/>
            <a:r>
              <a:rPr lang="de-DE"/>
              <a:t>Textinhalt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73C70CF-3387-2970-C095-085C3B4D2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64000"/>
            <a:ext cx="11473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Untertitel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857D49-53B5-0925-D270-F58A02A557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77E45D-EA94-2A05-1E5F-FB39AFC9399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ED61F9-A129-0FDE-2F50-65CB13897B7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12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797050"/>
            <a:ext cx="11471638" cy="44391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Textinhalt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B48314-5880-B59F-70F1-0E27E9BF31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EB0A72-FBC9-69D3-72A5-A1A61E01E9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696324-603F-BB54-E949-1487348E0A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3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groß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6C5E33-7F21-3936-C96B-D7B71F870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73C70CF-3387-2970-C095-085C3B4D2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803880"/>
            <a:ext cx="11473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Titel bearbeiten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711B9E05-1F66-40E4-8A0B-8DDA6922BA6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280160"/>
            <a:ext cx="11471638" cy="49560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Textinhalt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40A4FBD-9399-2025-DF41-844B204F11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B86E67E-6149-2180-D86F-DCFF7F815FC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</p:spTree>
    <p:extLst>
      <p:ext uri="{BB962C8B-B14F-4D97-AF65-F5344CB8AC3E}">
        <p14:creationId xmlns:p14="http://schemas.microsoft.com/office/powerpoint/2010/main" val="372953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556001"/>
            <a:ext cx="5567834" cy="36802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Textinhalt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18DFBE-D824-4B92-7420-A11062A353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F6C5E33-7F21-3936-C96B-D7B71F8707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73C70CF-3387-2970-C095-085C3B4D2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1764000"/>
            <a:ext cx="5569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Untertitel bearbeiten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5771E45-57C3-2620-B432-B601CECEE5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64000" y="2556001"/>
            <a:ext cx="5569200" cy="36802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Textinhalt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extplatzhalter 11">
            <a:extLst>
              <a:ext uri="{FF2B5EF4-FFF2-40B4-BE49-F238E27FC236}">
                <a16:creationId xmlns:a16="http://schemas.microsoft.com/office/drawing/2014/main" id="{BABC1A0F-91CF-DFD6-1F8A-E6C2A5DF22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4000" y="1764000"/>
            <a:ext cx="5569200" cy="378000"/>
          </a:xfr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Untertitel bearbeiten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61DFCB-8103-CC1D-E336-E8B3816EF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6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ClipArt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998" y="1057568"/>
            <a:ext cx="4644000" cy="529343"/>
          </a:xfrm>
        </p:spPr>
        <p:txBody>
          <a:bodyPr anchor="t"/>
          <a:lstStyle>
            <a:lvl1pPr>
              <a:defRPr/>
            </a:lvl1pPr>
          </a:lstStyle>
          <a:p>
            <a:r>
              <a:rPr lang="de-DE"/>
              <a:t>Titel bearbeiten (zweizeilig)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581A20-C1DF-C740-F432-48F016C1A79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2556001"/>
            <a:ext cx="4644000" cy="36802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Textinhalt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16FEB295-B9E9-46BA-EE53-47FF12B408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09200" y="332209"/>
            <a:ext cx="6624000" cy="5904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D45CD1F-EA7D-98A3-6B43-67BDEAACC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42CFC6-A2F3-0CEB-58F0-7304B6A302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62378C-8DD8-C152-F6CC-ED00593142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13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07878-63EA-3977-B314-9A8C22E2C7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1080000"/>
            <a:ext cx="11471638" cy="52934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 bearbeiten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1711F5-F1B0-35F1-0DA8-434EB3E579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295200"/>
            <a:ext cx="684000" cy="249280"/>
          </a:xfrm>
          <a:prstGeom prst="rect">
            <a:avLst/>
          </a:prstGeom>
        </p:spPr>
      </p:pic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823C215-FBCC-4133-9718-CDB5059618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17321A5-3E52-01A4-A7FF-6083C229B57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67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B3A3DD-45D3-BB9D-57A8-4E9C7305C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080000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DF2570-7093-AD0C-58B6-51EEC4138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2556001"/>
            <a:ext cx="11471638" cy="3680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Erste Ebene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5"/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686EB5-9EEF-674F-CC1D-C34F9EACD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9999" y="6379481"/>
            <a:ext cx="9000000" cy="1364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900">
                <a:solidFill>
                  <a:schemeClr val="accent1"/>
                </a:solidFill>
                <a:latin typeface="Public Sans Medium" pitchFamily="2" charset="0"/>
              </a:defRPr>
            </a:lvl1pPr>
          </a:lstStyle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FBEA15-929E-1D16-8C64-5FDA6815A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3396" y="6379481"/>
            <a:ext cx="688241" cy="140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>
              <a:defRPr sz="900">
                <a:solidFill>
                  <a:schemeClr val="accent1"/>
                </a:solidFill>
                <a:latin typeface="Public Sans Medium" pitchFamily="2" charset="0"/>
              </a:defRPr>
            </a:lvl1pPr>
          </a:lstStyle>
          <a:p>
            <a:fld id="{13FEB9C3-1FF9-4F1A-B0DB-7E320F93F66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181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50" r:id="rId4"/>
    <p:sldLayoutId id="2147483659" r:id="rId5"/>
    <p:sldLayoutId id="2147483658" r:id="rId6"/>
    <p:sldLayoutId id="2147483660" r:id="rId7"/>
    <p:sldLayoutId id="2147483662" r:id="rId8"/>
    <p:sldLayoutId id="2147483672" r:id="rId9"/>
    <p:sldLayoutId id="2147483673" r:id="rId10"/>
    <p:sldLayoutId id="2147483664" r:id="rId11"/>
    <p:sldLayoutId id="2147483671" r:id="rId12"/>
    <p:sldLayoutId id="2147483651" r:id="rId13"/>
    <p:sldLayoutId id="2147483665" r:id="rId14"/>
    <p:sldLayoutId id="2147483666" r:id="rId15"/>
  </p:sldLayoutIdLst>
  <p:hf hdr="0" dt="0"/>
  <p:txStyles>
    <p:titleStyle>
      <a:lvl1pPr algn="l" defTabSz="914400" rtl="0" eaLnBrk="1" latinLnBrk="0" hangingPunct="1">
        <a:lnSpc>
          <a:spcPts val="4300"/>
        </a:lnSpc>
        <a:spcBef>
          <a:spcPct val="0"/>
        </a:spcBef>
        <a:buNone/>
        <a:defRPr sz="4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8000" indent="-2304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98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36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66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404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1634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26" userDrawn="1">
          <p15:clr>
            <a:srgbClr val="F26B43"/>
          </p15:clr>
        </p15:guide>
        <p15:guide id="4" orient="horz" pos="4105" userDrawn="1">
          <p15:clr>
            <a:srgbClr val="F26B43"/>
          </p15:clr>
        </p15:guide>
        <p15:guide id="5" pos="7453" userDrawn="1">
          <p15:clr>
            <a:srgbClr val="F26B43"/>
          </p15:clr>
        </p15:guide>
        <p15:guide id="6" pos="225" userDrawn="1">
          <p15:clr>
            <a:srgbClr val="F26B43"/>
          </p15:clr>
        </p15:guide>
        <p15:guide id="7" orient="horz" pos="4017" userDrawn="1">
          <p15:clr>
            <a:srgbClr val="F26B43"/>
          </p15:clr>
        </p15:guide>
        <p15:guide id="8" orient="horz" pos="3929" userDrawn="1">
          <p15:clr>
            <a:srgbClr val="F26B43"/>
          </p15:clr>
        </p15:guide>
        <p15:guide id="9" orient="horz" pos="6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EF46B0-7EE0-314A-66B8-AB84BD64A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188" y="1985640"/>
            <a:ext cx="8456400" cy="48723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6000" noProof="0"/>
              <a:t>Political Language Processing</a:t>
            </a:r>
            <a:br>
              <a:rPr lang="de-DE" sz="4000" noProof="0"/>
            </a:br>
            <a:br>
              <a:rPr lang="de-DE" sz="4000" noProof="0"/>
            </a:br>
            <a:r>
              <a:rPr lang="de-DE" sz="3200" noProof="0">
                <a:solidFill>
                  <a:schemeClr val="tx1"/>
                </a:solidFill>
              </a:rPr>
              <a:t>Julian Dreykorn</a:t>
            </a:r>
            <a:br>
              <a:rPr lang="de-DE" sz="3200" noProof="0">
                <a:solidFill>
                  <a:schemeClr val="tx1"/>
                </a:solidFill>
              </a:rPr>
            </a:br>
            <a:r>
              <a:rPr lang="de-DE" sz="3200" noProof="0">
                <a:solidFill>
                  <a:schemeClr val="tx1"/>
                </a:solidFill>
              </a:rPr>
              <a:t>Simon Zeitler </a:t>
            </a:r>
            <a:br>
              <a:rPr lang="de-DE" sz="3200" noProof="0">
                <a:solidFill>
                  <a:schemeClr val="tx1"/>
                </a:solidFill>
              </a:rPr>
            </a:br>
            <a:r>
              <a:rPr lang="de-DE" sz="3200" noProof="0">
                <a:solidFill>
                  <a:schemeClr val="tx1"/>
                </a:solidFill>
              </a:rPr>
              <a:t>Jan Tischner</a:t>
            </a:r>
            <a:br>
              <a:rPr lang="de-DE" sz="3200" noProof="0">
                <a:solidFill>
                  <a:schemeClr val="tx1"/>
                </a:solidFill>
              </a:rPr>
            </a:br>
            <a:br>
              <a:rPr lang="de-DE" sz="3200" noProof="0">
                <a:solidFill>
                  <a:schemeClr val="tx1"/>
                </a:solidFill>
              </a:rPr>
            </a:br>
            <a:r>
              <a:rPr lang="de-DE" sz="1600" noProof="0">
                <a:solidFill>
                  <a:schemeClr val="tx1"/>
                </a:solidFill>
              </a:rPr>
              <a:t>14.04.25</a:t>
            </a:r>
            <a:endParaRPr lang="de-DE" sz="720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6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8D803-1765-636A-E4E4-195939CE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Redezeit Analyse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40012D-4FC2-3DF3-9642-D4C8D0011D5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3D44E0-35DF-0288-AE98-6D235BA0B20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10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B5D3C10-60FB-DB9A-6062-65F245890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64" y="1914591"/>
            <a:ext cx="9846327" cy="38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3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A32AD6-0432-FFD3-9742-A007B366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Redezeit Analyse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BDE4B6-CB1E-8389-E5D6-0446EC0BD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/>
              <a:t>Koalition: 45,749 Minuten auf ca. 17.000 Reden</a:t>
            </a:r>
          </a:p>
          <a:p>
            <a:r>
              <a:rPr lang="en-GB"/>
              <a:t>Opposition: 34,618 </a:t>
            </a:r>
            <a:r>
              <a:rPr lang="de-DE"/>
              <a:t>Minuten</a:t>
            </a:r>
            <a:r>
              <a:rPr lang="en-GB"/>
              <a:t> auf ca. 15.000 Reden</a:t>
            </a:r>
            <a:endParaRPr lang="de-DE" noProof="0"/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B23D22-D49D-70CF-AED0-7F6535E682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Totale Zahlen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36E118-1C4E-EA87-AFC5-3C00F5EB753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CBDB4D-620D-CF62-617D-670E95B69F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375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88DF1-248B-707B-4B16-4A70B977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Beitrags Analyse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3406DE-8664-B478-A91C-37A048E186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76DBDF-6ED4-833A-163C-2972E7DB009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DAC7EB4-4639-891C-A8DF-211E0DEC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84" y="1586658"/>
            <a:ext cx="7656415" cy="47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9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A1910B-A5BC-26C4-A2AE-0C16FF78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Beitrags Analyse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77950F-4B8E-4DB4-0978-4665B4947E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E64869-C970-E412-C5E3-D4283E9F4D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ED0677-4D65-154C-B70F-2534F275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01" y="1615449"/>
            <a:ext cx="6411557" cy="48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44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91DCF-3D6F-4470-1B3A-8CD6BA43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Beitrags Analyse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842718-BB70-4139-5E85-A91ED6913B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A78B6-B183-5346-9557-C3945D5EA0E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8E32DB-EEDF-A54B-62A1-DFE3E6DE5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776899"/>
            <a:ext cx="9137650" cy="4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6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F6ABC-A490-BB3E-024E-F58E967B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Beitrags 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27B0B8-A6CD-F637-551F-FF791EA72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Koalitions-Parteien üben mehr Beifall </a:t>
            </a:r>
          </a:p>
          <a:p>
            <a:r>
              <a:rPr lang="de-DE"/>
              <a:t>Oppositions-Parteien sind konfrontierter</a:t>
            </a:r>
          </a:p>
          <a:p>
            <a:r>
              <a:rPr lang="de-DE"/>
              <a:t>Zusammenhänge der Politischen Meinung erkennbar 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A9B72E-F79C-D23C-EE43-FE8D671B19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Statistische Zusammenhänge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44C362-B679-36F5-057B-9024CCE0481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4EFAD1-CEAF-5DAD-B804-94D793DB53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E1BB4D-0778-3AE6-440A-9FE309C5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3976983"/>
            <a:ext cx="4671874" cy="13745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BDE327D-2557-B275-9DFE-B038DBF02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38" y="3972123"/>
            <a:ext cx="3717980" cy="137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47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B5440-1A06-DA4B-68B9-3846EDD2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Geschlechterspezifisches Verhalten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44AE1F-46E7-B02B-E564-8CE367BEF1B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890127-2631-22F2-B045-91798B5353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27DE6F3-E326-81AD-DD3E-FA034AEC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353" y="2121755"/>
            <a:ext cx="5097462" cy="425772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B2EE021-08C4-0F0D-39B6-87BF1ECC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8" y="2706400"/>
            <a:ext cx="5267637" cy="2576023"/>
          </a:xfrm>
          <a:prstGeom prst="rect">
            <a:avLst/>
          </a:prstGeom>
        </p:spPr>
      </p:pic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F1D53578-5FB5-C5C1-42CE-5E9024E703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0000" y="1764000"/>
            <a:ext cx="11473200" cy="378000"/>
          </a:xfrm>
        </p:spPr>
        <p:txBody>
          <a:bodyPr/>
          <a:lstStyle/>
          <a:p>
            <a:r>
              <a:rPr lang="de-DE"/>
              <a:t>Redezeit</a:t>
            </a:r>
          </a:p>
        </p:txBody>
      </p:sp>
    </p:spTree>
    <p:extLst>
      <p:ext uri="{BB962C8B-B14F-4D97-AF65-F5344CB8AC3E}">
        <p14:creationId xmlns:p14="http://schemas.microsoft.com/office/powerpoint/2010/main" val="88093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85AD8-4003-865A-218F-56C00BBC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Geschlechterspezifisches Verhalten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FDDE10-BE57-3CA5-5005-8E1D9D247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Redezeit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29543-1A27-3153-E463-BA30B3A77F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EF7B8A-EE44-3FB1-1E5C-C0E967D4F7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A0DE811-A1A7-A073-EFD1-AA0FE0FAA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57" y="2190689"/>
            <a:ext cx="7068900" cy="34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2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F8B7A2-BE86-4CDE-4F8C-F3614D01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Geschlechterspezifisches Verhalten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ECD99A-2F3B-93D4-867E-FBB7004307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999" y="1770221"/>
            <a:ext cx="11473200" cy="378000"/>
          </a:xfrm>
        </p:spPr>
        <p:txBody>
          <a:bodyPr/>
          <a:lstStyle/>
          <a:p>
            <a:r>
              <a:rPr lang="de-DE"/>
              <a:t>Beiträge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54D089-3B56-4986-13F5-9E093FA24A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7B1E16-6DA7-554D-06DE-2A2DB359583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A6505C-4C00-E198-9927-C46E5449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21" y="2307625"/>
            <a:ext cx="5502316" cy="391245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97F497-CD49-73F0-79D0-2DDDD751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54" y="2795887"/>
            <a:ext cx="5681754" cy="245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4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7E23E-5D55-5552-7978-3EEAB35D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Geschlechterspezifisches Verhalten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1F339C-1F1D-5F36-6B47-C346D8363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Männer rufen öfters dazwischen </a:t>
            </a:r>
          </a:p>
          <a:p>
            <a:r>
              <a:rPr lang="de-DE"/>
              <a:t>Frauen Applaudieren häufiger (vor allem in der Koalition)</a:t>
            </a:r>
          </a:p>
          <a:p>
            <a:r>
              <a:rPr lang="de-DE"/>
              <a:t>Männer haben ein konfrontierest Verhaltensmuster(vor allem Opposition)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2D7A205-46F4-D226-7259-E2DEC82B6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Beiträge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0B99B6-737F-10C9-DF9E-7B8973DB92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BC92FD-C1B2-496F-C236-A1E4FCA3A4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60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8B152-1285-4F0B-378B-DF4CCFCA8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A8CBB8-A988-99E7-C685-400BC2937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Datensatz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D04AC7-5B71-0220-8AE7-6DC9D117D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noProof="0"/>
              <a:t>Versuch: Java-Client </a:t>
            </a:r>
            <a:r>
              <a:rPr lang="de-DE"/>
              <a:t>„NLP-Service“ von der Bundestagsmine selbst kompilieren</a:t>
            </a:r>
          </a:p>
          <a:p>
            <a:r>
              <a:rPr lang="de-DE" noProof="0"/>
              <a:t>Ergebnis: Leider nicht möglich – zu viele externe Abhängigkeiten, die teilweise nicht auffindbar waren</a:t>
            </a:r>
          </a:p>
          <a:p>
            <a:r>
              <a:rPr lang="de-DE"/>
              <a:t>Zudem: Veraltet – </a:t>
            </a:r>
            <a:r>
              <a:rPr lang="de-DE" err="1"/>
              <a:t>Bundestagsapi</a:t>
            </a:r>
            <a:r>
              <a:rPr lang="de-DE"/>
              <a:t> hatte sich zwischenzeitlich verändert</a:t>
            </a:r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CEB6958-5E45-F14C-6D3C-B061B3C72A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Daten in JSON-Form von API des deutschen Bundestags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804F6B-314B-73B9-3FFB-4648F95C2A0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59999" y="6379481"/>
            <a:ext cx="9000000" cy="136460"/>
          </a:xfrm>
        </p:spPr>
        <p:txBody>
          <a:bodyPr/>
          <a:lstStyle/>
          <a:p>
            <a:r>
              <a:rPr lang="de-DE" sz="1600" noProof="0"/>
              <a:t>Julian Dreykorn, Simon Zeitler, Jan Tischner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436ED-1744-A3DD-F845-21144C5D99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31392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31005-9617-63A3-00B3-1A0728253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Geschlechterspezifisches Verhalten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DFC410-7AF1-7094-3418-A762B909FDF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93D3E2-B52D-B4AF-CCD1-9CE88368C05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0943702-E9BA-60A9-8B52-60ECFE22B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322" y="1764000"/>
            <a:ext cx="7842792" cy="49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3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36566-473A-644B-5F29-05A0DA16E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EBCA9-F567-2407-486B-EE9788DB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Geschlechterspezifisches Verhalten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6DF8B5-66B7-856E-6C36-D687E38C1CA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B185FD-3368-9CB1-E159-F8C9CBD80C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F8CCAB-7EB9-949D-F98A-661FE5ABD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42" y="1953000"/>
            <a:ext cx="5093671" cy="451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25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63244-9356-BECE-E347-0802E093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59ED3-F546-E0AC-865C-EDE32D1C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Geschlechterspezifisches Verhalten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38F9C2-941F-9E20-7C01-ECD7CACCC71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9EA4B2-7924-4EE6-3D48-CAB3C63BE3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2F7A345-FA4D-FE12-E715-5A21A81B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23" y="2332718"/>
            <a:ext cx="7988580" cy="31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08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ACBFCE-70D8-6C3E-6C07-D1FB83180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Geschlechterspezifisches Verhalten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6A511C-C595-E6EA-2650-F39269C1F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Grüne Frauen unterbrechen häufiger Männer</a:t>
            </a:r>
          </a:p>
          <a:p>
            <a:r>
              <a:rPr lang="de-DE"/>
              <a:t>CDU/CSU, FDP und AfD haben ein sehr Männerdominiertes Unterbrechungsmuster</a:t>
            </a:r>
          </a:p>
          <a:p>
            <a:r>
              <a:rPr lang="de-DE"/>
              <a:t>Männliche Redner aus der Regierung bekommen generell </a:t>
            </a:r>
            <a:r>
              <a:rPr lang="de-DE" err="1"/>
              <a:t>aufmerksamkeit</a:t>
            </a:r>
            <a:r>
              <a:rPr lang="de-DE"/>
              <a:t> </a:t>
            </a:r>
          </a:p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6A5E70D-5B65-A521-26AF-BFF95F6418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Unterbrechungsmuster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01E605-E56C-4706-272A-DF80C1AAFC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62754F-9600-96E4-1C58-EA21053308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EE24F000-5FCA-06F5-9521-1EBE6A1097F9}"/>
              </a:ext>
            </a:extLst>
          </p:cNvPr>
          <p:cNvSpPr txBox="1">
            <a:spLocks/>
          </p:cNvSpPr>
          <p:nvPr/>
        </p:nvSpPr>
        <p:spPr>
          <a:xfrm>
            <a:off x="19453753" y="1080000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ML-Task 1: Klassifikation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0EF958E-024E-1EF4-F218-389F00369083}"/>
              </a:ext>
            </a:extLst>
          </p:cNvPr>
          <p:cNvSpPr txBox="1">
            <a:spLocks/>
          </p:cNvSpPr>
          <p:nvPr/>
        </p:nvSpPr>
        <p:spPr>
          <a:xfrm>
            <a:off x="19453753" y="2556001"/>
            <a:ext cx="11471638" cy="3680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304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228600" algn="l" defTabSz="914400" rtl="0" eaLnBrk="1" latinLnBrk="0" hangingPunct="1">
              <a:lnSpc>
                <a:spcPts val="192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6000" indent="-228600" algn="l" defTabSz="914400" rtl="0" eaLnBrk="1" latinLnBrk="0" hangingPunct="1">
              <a:lnSpc>
                <a:spcPts val="192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Lösungsansatz: Aufbau eines Klassifikationsmodells</a:t>
            </a:r>
          </a:p>
          <a:p>
            <a:r>
              <a:rPr lang="de-DE"/>
              <a:t>Evaluierung: Precision und Recall der Klassifikationsergebnisse</a:t>
            </a:r>
          </a:p>
          <a:p>
            <a:endParaRPr lang="de-DE"/>
          </a:p>
          <a:p>
            <a:endParaRPr lang="de-DE" dirty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07B9283E-2C4E-1DA3-C0D4-4FEA3FC4FAB6}"/>
              </a:ext>
            </a:extLst>
          </p:cNvPr>
          <p:cNvSpPr txBox="1">
            <a:spLocks/>
          </p:cNvSpPr>
          <p:nvPr/>
        </p:nvSpPr>
        <p:spPr>
          <a:xfrm>
            <a:off x="19453753" y="1764000"/>
            <a:ext cx="11473200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Automatische Erkennung der Parteizugehörigkeit einer Rede</a:t>
            </a:r>
          </a:p>
        </p:txBody>
      </p:sp>
    </p:spTree>
    <p:extLst>
      <p:ext uri="{BB962C8B-B14F-4D97-AF65-F5344CB8AC3E}">
        <p14:creationId xmlns:p14="http://schemas.microsoft.com/office/powerpoint/2010/main" val="1146238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8B9465-85F4-ACB0-BF7B-B4D5A4D2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ML-Task 1: Klassifikation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E227E7-C9F1-443F-C0D0-88E82DF5B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noProof="0" dirty="0"/>
              <a:t>Lösungsansatz: Aufbau eines Klassifikationsmodells</a:t>
            </a:r>
          </a:p>
          <a:p>
            <a:r>
              <a:rPr lang="de-DE" noProof="0" dirty="0"/>
              <a:t>Evaluierung: Precision und Recall der Klassifikationsergebnisse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69E5B7A-3A85-4AB8-1DF2-3139236D6A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Automatische Erkennung der Parteizugehörigkeit einer Rede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A21E51-6B39-7CF4-0AEB-80D314EDEB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59999" y="6379481"/>
            <a:ext cx="9000000" cy="136460"/>
          </a:xfrm>
        </p:spPr>
        <p:txBody>
          <a:bodyPr/>
          <a:lstStyle/>
          <a:p>
            <a:r>
              <a:rPr lang="de-DE" sz="1600" noProof="0" dirty="0"/>
              <a:t>Julian </a:t>
            </a:r>
            <a:r>
              <a:rPr lang="de-DE" sz="1600" noProof="0" dirty="0" err="1"/>
              <a:t>Dreykorn</a:t>
            </a:r>
            <a:r>
              <a:rPr lang="de-DE" sz="1600" noProof="0" dirty="0"/>
              <a:t>, Simon Zeitler, Jan Tischner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3B8403-2B51-95D6-35AE-7FDF745A36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24</a:t>
            </a:fld>
            <a:endParaRPr lang="de-DE" noProof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AE3BBD6-7A46-CE77-09B9-AA6D238D6916}"/>
              </a:ext>
            </a:extLst>
          </p:cNvPr>
          <p:cNvSpPr txBox="1">
            <a:spLocks/>
          </p:cNvSpPr>
          <p:nvPr/>
        </p:nvSpPr>
        <p:spPr>
          <a:xfrm>
            <a:off x="-19440013" y="1344671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Geschlechterspezifisches Verhalten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2CCC00B-0E3F-47A7-1E6C-89CC74E2B242}"/>
              </a:ext>
            </a:extLst>
          </p:cNvPr>
          <p:cNvSpPr txBox="1">
            <a:spLocks/>
          </p:cNvSpPr>
          <p:nvPr/>
        </p:nvSpPr>
        <p:spPr>
          <a:xfrm>
            <a:off x="-19440013" y="2820672"/>
            <a:ext cx="11471638" cy="3680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304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228600" algn="l" defTabSz="914400" rtl="0" eaLnBrk="1" latinLnBrk="0" hangingPunct="1">
              <a:lnSpc>
                <a:spcPts val="192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6000" indent="-228600" algn="l" defTabSz="914400" rtl="0" eaLnBrk="1" latinLnBrk="0" hangingPunct="1">
              <a:lnSpc>
                <a:spcPts val="192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Grüne Frauen unterbrechen häufiger Männer</a:t>
            </a:r>
          </a:p>
          <a:p>
            <a:r>
              <a:rPr lang="de-DE"/>
              <a:t>CDU/CSU, FDP und AfD haben ein sehr Männerdominiertes Unterbrechungsmuster</a:t>
            </a:r>
          </a:p>
          <a:p>
            <a:r>
              <a:rPr lang="de-DE"/>
              <a:t>Männliche Redner aus der Regierung bekommen generell aufmerksamkeit </a:t>
            </a:r>
          </a:p>
          <a:p>
            <a:endParaRPr lang="de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2CC5028-60AA-1CC7-3603-028505072947}"/>
              </a:ext>
            </a:extLst>
          </p:cNvPr>
          <p:cNvSpPr txBox="1">
            <a:spLocks/>
          </p:cNvSpPr>
          <p:nvPr/>
        </p:nvSpPr>
        <p:spPr>
          <a:xfrm>
            <a:off x="-19440013" y="2028671"/>
            <a:ext cx="11473200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Unterbrechungsmuster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3C527C-35E3-656B-5F9E-DAF304112EAE}"/>
              </a:ext>
            </a:extLst>
          </p:cNvPr>
          <p:cNvSpPr txBox="1">
            <a:spLocks/>
          </p:cNvSpPr>
          <p:nvPr/>
        </p:nvSpPr>
        <p:spPr>
          <a:xfrm>
            <a:off x="19888972" y="1080000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A Model is Only as Good as Its Data</a:t>
            </a:r>
            <a:endParaRPr lang="de-DE"/>
          </a:p>
        </p:txBody>
      </p:sp>
      <p:pic>
        <p:nvPicPr>
          <p:cNvPr id="11" name="Picture 10" descr="A graph of a bar graph&#10;&#10;AI-generated content may be incorrect.">
            <a:extLst>
              <a:ext uri="{FF2B5EF4-FFF2-40B4-BE49-F238E27FC236}">
                <a16:creationId xmlns:a16="http://schemas.microsoft.com/office/drawing/2014/main" id="{C14321E1-AF6A-74B2-7340-2DD8B96A5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3950" y="2015743"/>
            <a:ext cx="7772400" cy="36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3126F-7BEB-1D4B-8FBA-804650F18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3CE31202-035D-B51B-7FC6-8DEAF093E157}"/>
              </a:ext>
            </a:extLst>
          </p:cNvPr>
          <p:cNvSpPr txBox="1">
            <a:spLocks/>
          </p:cNvSpPr>
          <p:nvPr/>
        </p:nvSpPr>
        <p:spPr>
          <a:xfrm>
            <a:off x="-14373141" y="1008081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ML-Task 1: Klassifikation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50A8A73-53CF-C97E-5CC4-D88DF581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4373141" y="2484082"/>
            <a:ext cx="11471638" cy="3680208"/>
          </a:xfrm>
        </p:spPr>
        <p:txBody>
          <a:bodyPr>
            <a:normAutofit/>
          </a:bodyPr>
          <a:lstStyle/>
          <a:p>
            <a:r>
              <a:rPr lang="de-DE" noProof="0" dirty="0"/>
              <a:t>Lösungsansatz: Aufbau eines Klassifikationsmodells</a:t>
            </a:r>
          </a:p>
          <a:p>
            <a:r>
              <a:rPr lang="de-DE" noProof="0" dirty="0"/>
              <a:t>Evaluierung: Precision und Recall der Klassifikationsergebnisse</a:t>
            </a:r>
          </a:p>
          <a:p>
            <a:endParaRPr lang="de-DE" noProof="0" dirty="0"/>
          </a:p>
          <a:p>
            <a:endParaRPr lang="de-DE" noProof="0" dirty="0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15309CD-1CEE-7BAA-2D99-35D0F44A6F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4373141" y="1692081"/>
            <a:ext cx="11473200" cy="378000"/>
          </a:xfrm>
        </p:spPr>
        <p:txBody>
          <a:bodyPr/>
          <a:lstStyle/>
          <a:p>
            <a:r>
              <a:rPr lang="de-DE" noProof="0"/>
              <a:t>Automatische Erkennung der Parteizugehörigkeit einer Rede</a:t>
            </a:r>
          </a:p>
        </p:txBody>
      </p:sp>
      <p:sp>
        <p:nvSpPr>
          <p:cNvPr id="2" name="!25">
            <a:extLst>
              <a:ext uri="{FF2B5EF4-FFF2-40B4-BE49-F238E27FC236}">
                <a16:creationId xmlns:a16="http://schemas.microsoft.com/office/drawing/2014/main" id="{7BC8D96D-4698-5513-45DF-6A465DAF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Model is Only as Good as Its Data</a:t>
            </a:r>
            <a:endParaRPr lang="de-DE" dirty="0"/>
          </a:p>
        </p:txBody>
      </p:sp>
      <p:pic>
        <p:nvPicPr>
          <p:cNvPr id="3" name="!25" descr="A graph of a bar graph&#10;&#10;AI-generated content may be incorrect.">
            <a:extLst>
              <a:ext uri="{FF2B5EF4-FFF2-40B4-BE49-F238E27FC236}">
                <a16:creationId xmlns:a16="http://schemas.microsoft.com/office/drawing/2014/main" id="{8E8F3130-66DF-DB1C-7BDD-DF68EC795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05" y="1692081"/>
            <a:ext cx="8851428" cy="4148547"/>
          </a:xfrm>
          <a:prstGeom prst="rect">
            <a:avLst/>
          </a:prstGeom>
        </p:spPr>
      </p:pic>
      <p:sp>
        <p:nvSpPr>
          <p:cNvPr id="21" name="!26">
            <a:extLst>
              <a:ext uri="{FF2B5EF4-FFF2-40B4-BE49-F238E27FC236}">
                <a16:creationId xmlns:a16="http://schemas.microsoft.com/office/drawing/2014/main" id="{CB61C4F5-2B75-6B88-F1F6-6A93E80210FF}"/>
              </a:ext>
            </a:extLst>
          </p:cNvPr>
          <p:cNvSpPr txBox="1">
            <a:spLocks/>
          </p:cNvSpPr>
          <p:nvPr/>
        </p:nvSpPr>
        <p:spPr>
          <a:xfrm>
            <a:off x="19224943" y="1080000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/>
              <a:t>Merging von BSW in DIE LINKE.</a:t>
            </a:r>
            <a:endParaRPr lang="de-DE" dirty="0"/>
          </a:p>
        </p:txBody>
      </p:sp>
      <p:sp>
        <p:nvSpPr>
          <p:cNvPr id="22" name="!26">
            <a:extLst>
              <a:ext uri="{FF2B5EF4-FFF2-40B4-BE49-F238E27FC236}">
                <a16:creationId xmlns:a16="http://schemas.microsoft.com/office/drawing/2014/main" id="{BC06E1B4-CD33-D2CF-5706-C8D08E2A31A0}"/>
              </a:ext>
            </a:extLst>
          </p:cNvPr>
          <p:cNvSpPr txBox="1">
            <a:spLocks/>
          </p:cNvSpPr>
          <p:nvPr/>
        </p:nvSpPr>
        <p:spPr>
          <a:xfrm>
            <a:off x="19619612" y="2523289"/>
            <a:ext cx="3816889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Realpolitische Ereignisse</a:t>
            </a:r>
            <a:endParaRPr lang="de-DE" dirty="0"/>
          </a:p>
        </p:txBody>
      </p:sp>
      <p:sp>
        <p:nvSpPr>
          <p:cNvPr id="23" name="!26">
            <a:extLst>
              <a:ext uri="{FF2B5EF4-FFF2-40B4-BE49-F238E27FC236}">
                <a16:creationId xmlns:a16="http://schemas.microsoft.com/office/drawing/2014/main" id="{45AA4531-89A4-EF28-E56A-A37EAD390DDC}"/>
              </a:ext>
            </a:extLst>
          </p:cNvPr>
          <p:cNvSpPr txBox="1">
            <a:spLocks/>
          </p:cNvSpPr>
          <p:nvPr/>
        </p:nvSpPr>
        <p:spPr>
          <a:xfrm>
            <a:off x="24960762" y="2523289"/>
            <a:ext cx="3433067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Klassenverteilung</a:t>
            </a:r>
          </a:p>
        </p:txBody>
      </p:sp>
      <p:sp>
        <p:nvSpPr>
          <p:cNvPr id="24" name="!26">
            <a:extLst>
              <a:ext uri="{FF2B5EF4-FFF2-40B4-BE49-F238E27FC236}">
                <a16:creationId xmlns:a16="http://schemas.microsoft.com/office/drawing/2014/main" id="{F16018CA-991E-95BD-CE38-232A118B4FD4}"/>
              </a:ext>
            </a:extLst>
          </p:cNvPr>
          <p:cNvSpPr>
            <a:spLocks/>
          </p:cNvSpPr>
          <p:nvPr/>
        </p:nvSpPr>
        <p:spPr>
          <a:xfrm rot="16200000">
            <a:off x="23210182" y="-661427"/>
            <a:ext cx="916368" cy="8319910"/>
          </a:xfrm>
          <a:prstGeom prst="leftBrace">
            <a:avLst>
              <a:gd name="adj1" fmla="val 8333"/>
              <a:gd name="adj2" fmla="val 5787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!26">
            <a:extLst>
              <a:ext uri="{FF2B5EF4-FFF2-40B4-BE49-F238E27FC236}">
                <a16:creationId xmlns:a16="http://schemas.microsoft.com/office/drawing/2014/main" id="{9BF011E6-36E5-B8B2-BCE5-0AF8838964C0}"/>
              </a:ext>
            </a:extLst>
          </p:cNvPr>
          <p:cNvSpPr txBox="1">
            <a:spLocks/>
          </p:cNvSpPr>
          <p:nvPr/>
        </p:nvSpPr>
        <p:spPr>
          <a:xfrm>
            <a:off x="22420110" y="4143289"/>
            <a:ext cx="3803994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Confusable Class Problem</a:t>
            </a:r>
            <a:endParaRPr lang="en-GB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6511B010-CEB2-D50C-D94B-DF959C57436D}"/>
              </a:ext>
            </a:extLst>
          </p:cNvPr>
          <p:cNvSpPr txBox="1">
            <a:spLocks/>
          </p:cNvSpPr>
          <p:nvPr/>
        </p:nvSpPr>
        <p:spPr>
          <a:xfrm>
            <a:off x="359999" y="6379481"/>
            <a:ext cx="9000000" cy="1364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Julian Dreykorn, Simon Zeitler, Jan Tischner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722049EC-6D0C-14C0-0E35-55E8017DE500}"/>
              </a:ext>
            </a:extLst>
          </p:cNvPr>
          <p:cNvSpPr txBox="1">
            <a:spLocks/>
          </p:cNvSpPr>
          <p:nvPr/>
        </p:nvSpPr>
        <p:spPr>
          <a:xfrm>
            <a:off x="11143396" y="6379481"/>
            <a:ext cx="688241" cy="140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FEB9C3-1FF9-4F1A-B0DB-7E320F93F669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12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23F95-3D11-D0B3-A9C0-0B9A35765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25">
            <a:extLst>
              <a:ext uri="{FF2B5EF4-FFF2-40B4-BE49-F238E27FC236}">
                <a16:creationId xmlns:a16="http://schemas.microsoft.com/office/drawing/2014/main" id="{F609B3CD-3C38-A9F1-3D00-85B8924D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58629" y="1080000"/>
            <a:ext cx="11471638" cy="529343"/>
          </a:xfrm>
        </p:spPr>
        <p:txBody>
          <a:bodyPr/>
          <a:lstStyle/>
          <a:p>
            <a:r>
              <a:rPr lang="en-GB" dirty="0"/>
              <a:t>A Model is Only as Good as Its Data</a:t>
            </a:r>
            <a:endParaRPr lang="de-DE" dirty="0"/>
          </a:p>
        </p:txBody>
      </p:sp>
      <p:pic>
        <p:nvPicPr>
          <p:cNvPr id="3" name="!25" descr="A graph of a bar graph&#10;&#10;AI-generated content may be incorrect.">
            <a:extLst>
              <a:ext uri="{FF2B5EF4-FFF2-40B4-BE49-F238E27FC236}">
                <a16:creationId xmlns:a16="http://schemas.microsoft.com/office/drawing/2014/main" id="{7ABAFC4B-A759-3187-5955-803970CAB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73651" y="2015743"/>
            <a:ext cx="7772400" cy="3642821"/>
          </a:xfrm>
          <a:prstGeom prst="rect">
            <a:avLst/>
          </a:prstGeom>
        </p:spPr>
      </p:pic>
      <p:sp>
        <p:nvSpPr>
          <p:cNvPr id="21" name="!26">
            <a:extLst>
              <a:ext uri="{FF2B5EF4-FFF2-40B4-BE49-F238E27FC236}">
                <a16:creationId xmlns:a16="http://schemas.microsoft.com/office/drawing/2014/main" id="{9F4B315A-81AB-BF24-35EB-1681F450E92D}"/>
              </a:ext>
            </a:extLst>
          </p:cNvPr>
          <p:cNvSpPr txBox="1">
            <a:spLocks/>
          </p:cNvSpPr>
          <p:nvPr/>
        </p:nvSpPr>
        <p:spPr>
          <a:xfrm>
            <a:off x="720362" y="1080000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Merging von BSW in DIE LINKE.</a:t>
            </a:r>
            <a:endParaRPr lang="de-DE" dirty="0"/>
          </a:p>
        </p:txBody>
      </p:sp>
      <p:sp>
        <p:nvSpPr>
          <p:cNvPr id="22" name="!26">
            <a:extLst>
              <a:ext uri="{FF2B5EF4-FFF2-40B4-BE49-F238E27FC236}">
                <a16:creationId xmlns:a16="http://schemas.microsoft.com/office/drawing/2014/main" id="{A0463AA6-E30D-A28F-2693-86B9FB2E5B0B}"/>
              </a:ext>
            </a:extLst>
          </p:cNvPr>
          <p:cNvSpPr txBox="1">
            <a:spLocks/>
          </p:cNvSpPr>
          <p:nvPr/>
        </p:nvSpPr>
        <p:spPr>
          <a:xfrm>
            <a:off x="1115031" y="2523289"/>
            <a:ext cx="3816889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Realpolitische Ereignisse</a:t>
            </a:r>
            <a:endParaRPr lang="de-DE" dirty="0"/>
          </a:p>
        </p:txBody>
      </p:sp>
      <p:sp>
        <p:nvSpPr>
          <p:cNvPr id="23" name="!26">
            <a:extLst>
              <a:ext uri="{FF2B5EF4-FFF2-40B4-BE49-F238E27FC236}">
                <a16:creationId xmlns:a16="http://schemas.microsoft.com/office/drawing/2014/main" id="{14171C37-61AB-5FD2-4B21-E36A020FCA0F}"/>
              </a:ext>
            </a:extLst>
          </p:cNvPr>
          <p:cNvSpPr txBox="1">
            <a:spLocks/>
          </p:cNvSpPr>
          <p:nvPr/>
        </p:nvSpPr>
        <p:spPr>
          <a:xfrm>
            <a:off x="6456181" y="2523289"/>
            <a:ext cx="3433067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Klassenverteilung</a:t>
            </a:r>
          </a:p>
        </p:txBody>
      </p:sp>
      <p:sp>
        <p:nvSpPr>
          <p:cNvPr id="24" name="!26">
            <a:extLst>
              <a:ext uri="{FF2B5EF4-FFF2-40B4-BE49-F238E27FC236}">
                <a16:creationId xmlns:a16="http://schemas.microsoft.com/office/drawing/2014/main" id="{2E1F5E1D-727B-04D1-B993-71B08006F229}"/>
              </a:ext>
            </a:extLst>
          </p:cNvPr>
          <p:cNvSpPr>
            <a:spLocks/>
          </p:cNvSpPr>
          <p:nvPr/>
        </p:nvSpPr>
        <p:spPr>
          <a:xfrm rot="16200000">
            <a:off x="4705601" y="-661427"/>
            <a:ext cx="916368" cy="8319910"/>
          </a:xfrm>
          <a:prstGeom prst="leftBrace">
            <a:avLst>
              <a:gd name="adj1" fmla="val 8333"/>
              <a:gd name="adj2" fmla="val 5787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!26">
            <a:extLst>
              <a:ext uri="{FF2B5EF4-FFF2-40B4-BE49-F238E27FC236}">
                <a16:creationId xmlns:a16="http://schemas.microsoft.com/office/drawing/2014/main" id="{21EAF942-A687-2EEE-B4B3-2BFC3724EC0D}"/>
              </a:ext>
            </a:extLst>
          </p:cNvPr>
          <p:cNvSpPr txBox="1">
            <a:spLocks/>
          </p:cNvSpPr>
          <p:nvPr/>
        </p:nvSpPr>
        <p:spPr>
          <a:xfrm>
            <a:off x="3915529" y="4143289"/>
            <a:ext cx="3803994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Confusable Class Problem</a:t>
            </a:r>
            <a:endParaRPr lang="en-GB" dirty="0"/>
          </a:p>
        </p:txBody>
      </p:sp>
      <p:sp>
        <p:nvSpPr>
          <p:cNvPr id="13" name="!27">
            <a:extLst>
              <a:ext uri="{FF2B5EF4-FFF2-40B4-BE49-F238E27FC236}">
                <a16:creationId xmlns:a16="http://schemas.microsoft.com/office/drawing/2014/main" id="{91138AC4-9687-2610-17F6-8C147BDE24C5}"/>
              </a:ext>
            </a:extLst>
          </p:cNvPr>
          <p:cNvSpPr txBox="1">
            <a:spLocks/>
          </p:cNvSpPr>
          <p:nvPr/>
        </p:nvSpPr>
        <p:spPr>
          <a:xfrm>
            <a:off x="18048700" y="1080000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Analyse der Sprecher:innen-Verteilung</a:t>
            </a:r>
            <a:endParaRPr lang="de-DE" dirty="0"/>
          </a:p>
        </p:txBody>
      </p:sp>
      <p:pic>
        <p:nvPicPr>
          <p:cNvPr id="14" name="!27" descr="A graph of different speakers&#10;&#10;AI-generated content may be incorrect.">
            <a:extLst>
              <a:ext uri="{FF2B5EF4-FFF2-40B4-BE49-F238E27FC236}">
                <a16:creationId xmlns:a16="http://schemas.microsoft.com/office/drawing/2014/main" id="{BF4DA84B-D446-E8E3-96ED-D2FAB585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608" y="2056919"/>
            <a:ext cx="7561972" cy="4475766"/>
          </a:xfrm>
          <a:prstGeom prst="rect">
            <a:avLst/>
          </a:prstGeom>
        </p:spPr>
      </p:pic>
      <p:pic>
        <p:nvPicPr>
          <p:cNvPr id="15" name="!27" descr="A pink circle with white text&#10;&#10;AI-generated content may be incorrect.">
            <a:extLst>
              <a:ext uri="{FF2B5EF4-FFF2-40B4-BE49-F238E27FC236}">
                <a16:creationId xmlns:a16="http://schemas.microsoft.com/office/drawing/2014/main" id="{B8002BBB-DF17-3202-1E78-41F5C4E45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258" y="2056919"/>
            <a:ext cx="3940203" cy="3362414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96CEEB1-4E1A-78E0-60E6-8052E9023FA7}"/>
              </a:ext>
            </a:extLst>
          </p:cNvPr>
          <p:cNvSpPr txBox="1">
            <a:spLocks/>
          </p:cNvSpPr>
          <p:nvPr/>
        </p:nvSpPr>
        <p:spPr>
          <a:xfrm>
            <a:off x="359999" y="6379481"/>
            <a:ext cx="9000000" cy="1364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Julian Dreykorn, Simon Zeitler, Jan Tischner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EAEED10-4009-62C1-490C-D1914A63A182}"/>
              </a:ext>
            </a:extLst>
          </p:cNvPr>
          <p:cNvSpPr txBox="1">
            <a:spLocks/>
          </p:cNvSpPr>
          <p:nvPr/>
        </p:nvSpPr>
        <p:spPr>
          <a:xfrm>
            <a:off x="11143396" y="6379481"/>
            <a:ext cx="688241" cy="140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FEB9C3-1FF9-4F1A-B0DB-7E320F93F669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51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6BE93-26E2-AB8C-5086-E212D0633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!26">
            <a:extLst>
              <a:ext uri="{FF2B5EF4-FFF2-40B4-BE49-F238E27FC236}">
                <a16:creationId xmlns:a16="http://schemas.microsoft.com/office/drawing/2014/main" id="{542573C7-4454-888B-3EF3-8BA5948D3A45}"/>
              </a:ext>
            </a:extLst>
          </p:cNvPr>
          <p:cNvSpPr txBox="1">
            <a:spLocks/>
          </p:cNvSpPr>
          <p:nvPr/>
        </p:nvSpPr>
        <p:spPr>
          <a:xfrm>
            <a:off x="-17828895" y="1080000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Merging von BSW in DIE LINKE.</a:t>
            </a:r>
            <a:endParaRPr lang="de-DE" dirty="0"/>
          </a:p>
        </p:txBody>
      </p:sp>
      <p:sp>
        <p:nvSpPr>
          <p:cNvPr id="22" name="!26">
            <a:extLst>
              <a:ext uri="{FF2B5EF4-FFF2-40B4-BE49-F238E27FC236}">
                <a16:creationId xmlns:a16="http://schemas.microsoft.com/office/drawing/2014/main" id="{8522D43D-6DE5-B522-0813-AE7828B35DEB}"/>
              </a:ext>
            </a:extLst>
          </p:cNvPr>
          <p:cNvSpPr txBox="1">
            <a:spLocks/>
          </p:cNvSpPr>
          <p:nvPr/>
        </p:nvSpPr>
        <p:spPr>
          <a:xfrm>
            <a:off x="-17434226" y="2523289"/>
            <a:ext cx="3816889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Realpolitische Ereignisse</a:t>
            </a:r>
            <a:endParaRPr lang="de-DE" dirty="0"/>
          </a:p>
        </p:txBody>
      </p:sp>
      <p:sp>
        <p:nvSpPr>
          <p:cNvPr id="23" name="!26">
            <a:extLst>
              <a:ext uri="{FF2B5EF4-FFF2-40B4-BE49-F238E27FC236}">
                <a16:creationId xmlns:a16="http://schemas.microsoft.com/office/drawing/2014/main" id="{53DC2152-36AD-DC16-943B-F923D76A296C}"/>
              </a:ext>
            </a:extLst>
          </p:cNvPr>
          <p:cNvSpPr txBox="1">
            <a:spLocks/>
          </p:cNvSpPr>
          <p:nvPr/>
        </p:nvSpPr>
        <p:spPr>
          <a:xfrm>
            <a:off x="-12093076" y="2523289"/>
            <a:ext cx="3433067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Klassenverteilung</a:t>
            </a:r>
          </a:p>
        </p:txBody>
      </p:sp>
      <p:sp>
        <p:nvSpPr>
          <p:cNvPr id="24" name="!26">
            <a:extLst>
              <a:ext uri="{FF2B5EF4-FFF2-40B4-BE49-F238E27FC236}">
                <a16:creationId xmlns:a16="http://schemas.microsoft.com/office/drawing/2014/main" id="{7B57158D-D1B2-1107-086A-5B8F8F87B832}"/>
              </a:ext>
            </a:extLst>
          </p:cNvPr>
          <p:cNvSpPr>
            <a:spLocks/>
          </p:cNvSpPr>
          <p:nvPr/>
        </p:nvSpPr>
        <p:spPr>
          <a:xfrm rot="16200000">
            <a:off x="-13843656" y="-661427"/>
            <a:ext cx="916368" cy="8319910"/>
          </a:xfrm>
          <a:prstGeom prst="leftBrace">
            <a:avLst>
              <a:gd name="adj1" fmla="val 8333"/>
              <a:gd name="adj2" fmla="val 5787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!26">
            <a:extLst>
              <a:ext uri="{FF2B5EF4-FFF2-40B4-BE49-F238E27FC236}">
                <a16:creationId xmlns:a16="http://schemas.microsoft.com/office/drawing/2014/main" id="{63786B9F-59BF-675A-B7B4-BEFFE341C1B7}"/>
              </a:ext>
            </a:extLst>
          </p:cNvPr>
          <p:cNvSpPr txBox="1">
            <a:spLocks/>
          </p:cNvSpPr>
          <p:nvPr/>
        </p:nvSpPr>
        <p:spPr>
          <a:xfrm>
            <a:off x="-14633728" y="4143289"/>
            <a:ext cx="3803994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Confusable Class Problem</a:t>
            </a:r>
            <a:endParaRPr lang="en-GB" dirty="0"/>
          </a:p>
        </p:txBody>
      </p:sp>
      <p:sp>
        <p:nvSpPr>
          <p:cNvPr id="13" name="!27">
            <a:extLst>
              <a:ext uri="{FF2B5EF4-FFF2-40B4-BE49-F238E27FC236}">
                <a16:creationId xmlns:a16="http://schemas.microsoft.com/office/drawing/2014/main" id="{0A5826BD-23B5-B892-FF2D-1052AED70714}"/>
              </a:ext>
            </a:extLst>
          </p:cNvPr>
          <p:cNvSpPr txBox="1">
            <a:spLocks/>
          </p:cNvSpPr>
          <p:nvPr/>
        </p:nvSpPr>
        <p:spPr>
          <a:xfrm>
            <a:off x="359999" y="1082314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Analyse der Sprecher:innen-Verteilung</a:t>
            </a:r>
            <a:endParaRPr lang="de-DE" dirty="0"/>
          </a:p>
        </p:txBody>
      </p:sp>
      <p:pic>
        <p:nvPicPr>
          <p:cNvPr id="14" name="!27" descr="A graph of different speakers&#10;&#10;AI-generated content may be incorrect.">
            <a:extLst>
              <a:ext uri="{FF2B5EF4-FFF2-40B4-BE49-F238E27FC236}">
                <a16:creationId xmlns:a16="http://schemas.microsoft.com/office/drawing/2014/main" id="{BE1C0E18-28F1-58A8-376B-6957A20A9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907" y="2059233"/>
            <a:ext cx="7561972" cy="4475766"/>
          </a:xfrm>
          <a:prstGeom prst="rect">
            <a:avLst/>
          </a:prstGeom>
        </p:spPr>
      </p:pic>
      <p:pic>
        <p:nvPicPr>
          <p:cNvPr id="15" name="!27" descr="A pink circle with white text&#10;&#10;AI-generated content may be incorrect.">
            <a:extLst>
              <a:ext uri="{FF2B5EF4-FFF2-40B4-BE49-F238E27FC236}">
                <a16:creationId xmlns:a16="http://schemas.microsoft.com/office/drawing/2014/main" id="{347D0A8B-D33A-61B4-CB70-3A76F310F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57" y="2059233"/>
            <a:ext cx="3940203" cy="3362414"/>
          </a:xfrm>
          <a:prstGeom prst="rect">
            <a:avLst/>
          </a:prstGeom>
        </p:spPr>
      </p:pic>
      <p:sp>
        <p:nvSpPr>
          <p:cNvPr id="8" name="!28">
            <a:extLst>
              <a:ext uri="{FF2B5EF4-FFF2-40B4-BE49-F238E27FC236}">
                <a16:creationId xmlns:a16="http://schemas.microsoft.com/office/drawing/2014/main" id="{DDF25404-9B71-2975-710F-0FACC353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654" y="73377"/>
            <a:ext cx="11471638" cy="529343"/>
          </a:xfrm>
        </p:spPr>
        <p:txBody>
          <a:bodyPr/>
          <a:lstStyle/>
          <a:p>
            <a:r>
              <a:rPr lang="de-DE" err="1"/>
              <a:t>Confusion</a:t>
            </a:r>
            <a:r>
              <a:rPr lang="de-DE"/>
              <a:t>-Matrix Analyse</a:t>
            </a:r>
          </a:p>
        </p:txBody>
      </p:sp>
      <p:pic>
        <p:nvPicPr>
          <p:cNvPr id="9" name="!28" descr="A diagram of a graph&#10;&#10;AI-generated content may be incorrect.">
            <a:extLst>
              <a:ext uri="{FF2B5EF4-FFF2-40B4-BE49-F238E27FC236}">
                <a16:creationId xmlns:a16="http://schemas.microsoft.com/office/drawing/2014/main" id="{050DF1D3-0F3E-463C-C725-45E291944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2962" y="868551"/>
            <a:ext cx="5560308" cy="5720250"/>
          </a:xfrm>
          <a:prstGeom prst="rect">
            <a:avLst/>
          </a:prstGeom>
        </p:spPr>
      </p:pic>
      <p:pic>
        <p:nvPicPr>
          <p:cNvPr id="10" name="!28" descr="A graph with blue squares and white text&#10;&#10;AI-generated content may be incorrect.">
            <a:extLst>
              <a:ext uri="{FF2B5EF4-FFF2-40B4-BE49-F238E27FC236}">
                <a16:creationId xmlns:a16="http://schemas.microsoft.com/office/drawing/2014/main" id="{0402F863-B67E-4E64-3CC8-FF0966FEF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8"/>
          <a:stretch>
            <a:fillRect/>
          </a:stretch>
        </p:blipFill>
        <p:spPr>
          <a:xfrm>
            <a:off x="22488695" y="868551"/>
            <a:ext cx="4264538" cy="5720250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0427C2E-F559-18B2-C33F-6AA604FED6E0}"/>
              </a:ext>
            </a:extLst>
          </p:cNvPr>
          <p:cNvSpPr txBox="1">
            <a:spLocks/>
          </p:cNvSpPr>
          <p:nvPr/>
        </p:nvSpPr>
        <p:spPr>
          <a:xfrm>
            <a:off x="359999" y="6379481"/>
            <a:ext cx="9000000" cy="1364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Julian Dreykorn, Simon Zeitler, Jan Tischner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F86D4CB-A8D9-C82B-F3AB-C4032EFBC76F}"/>
              </a:ext>
            </a:extLst>
          </p:cNvPr>
          <p:cNvSpPr txBox="1">
            <a:spLocks/>
          </p:cNvSpPr>
          <p:nvPr/>
        </p:nvSpPr>
        <p:spPr>
          <a:xfrm>
            <a:off x="11143396" y="6379481"/>
            <a:ext cx="688241" cy="140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FEB9C3-1FF9-4F1A-B0DB-7E320F93F669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76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4BCE9-DCEE-8B7E-FCC6-323F7E45E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27">
            <a:extLst>
              <a:ext uri="{FF2B5EF4-FFF2-40B4-BE49-F238E27FC236}">
                <a16:creationId xmlns:a16="http://schemas.microsoft.com/office/drawing/2014/main" id="{BAD27637-A59D-247A-9DC5-5408AC605C01}"/>
              </a:ext>
            </a:extLst>
          </p:cNvPr>
          <p:cNvSpPr txBox="1">
            <a:spLocks/>
          </p:cNvSpPr>
          <p:nvPr/>
        </p:nvSpPr>
        <p:spPr>
          <a:xfrm>
            <a:off x="-18859185" y="1086942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Analyse der Sprecher:innen-Verteilung</a:t>
            </a:r>
            <a:endParaRPr lang="de-DE" dirty="0"/>
          </a:p>
        </p:txBody>
      </p:sp>
      <p:pic>
        <p:nvPicPr>
          <p:cNvPr id="14" name="!27" descr="A graph of different speakers&#10;&#10;AI-generated content may be incorrect.">
            <a:extLst>
              <a:ext uri="{FF2B5EF4-FFF2-40B4-BE49-F238E27FC236}">
                <a16:creationId xmlns:a16="http://schemas.microsoft.com/office/drawing/2014/main" id="{23668E5A-779E-D699-ECB5-5828A3B2D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70277" y="2063861"/>
            <a:ext cx="7561972" cy="4475766"/>
          </a:xfrm>
          <a:prstGeom prst="rect">
            <a:avLst/>
          </a:prstGeom>
        </p:spPr>
      </p:pic>
      <p:pic>
        <p:nvPicPr>
          <p:cNvPr id="15" name="!27" descr="A pink circle with white text&#10;&#10;AI-generated content may be incorrect.">
            <a:extLst>
              <a:ext uri="{FF2B5EF4-FFF2-40B4-BE49-F238E27FC236}">
                <a16:creationId xmlns:a16="http://schemas.microsoft.com/office/drawing/2014/main" id="{D5F03FE3-416E-5652-3D1D-FE9651830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0627" y="2063861"/>
            <a:ext cx="3940203" cy="3362414"/>
          </a:xfrm>
          <a:prstGeom prst="rect">
            <a:avLst/>
          </a:prstGeom>
        </p:spPr>
      </p:pic>
      <p:sp>
        <p:nvSpPr>
          <p:cNvPr id="2" name="!28">
            <a:extLst>
              <a:ext uri="{FF2B5EF4-FFF2-40B4-BE49-F238E27FC236}">
                <a16:creationId xmlns:a16="http://schemas.microsoft.com/office/drawing/2014/main" id="{6603DAB8-22BF-BFE2-F44F-69CEAC17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83" y="211947"/>
            <a:ext cx="11471638" cy="529343"/>
          </a:xfrm>
        </p:spPr>
        <p:txBody>
          <a:bodyPr/>
          <a:lstStyle/>
          <a:p>
            <a:r>
              <a:rPr lang="de-DE" err="1"/>
              <a:t>Confusion</a:t>
            </a:r>
            <a:r>
              <a:rPr lang="de-DE"/>
              <a:t>-Matrix Analyse</a:t>
            </a:r>
          </a:p>
        </p:txBody>
      </p:sp>
      <p:pic>
        <p:nvPicPr>
          <p:cNvPr id="3" name="!28" descr="A diagram of a graph&#10;&#10;AI-generated content may be incorrect.">
            <a:extLst>
              <a:ext uri="{FF2B5EF4-FFF2-40B4-BE49-F238E27FC236}">
                <a16:creationId xmlns:a16="http://schemas.microsoft.com/office/drawing/2014/main" id="{CB84D226-A88E-5B44-BF2F-85EB0604C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91" y="1007121"/>
            <a:ext cx="5560308" cy="5720250"/>
          </a:xfrm>
          <a:prstGeom prst="rect">
            <a:avLst/>
          </a:prstGeom>
        </p:spPr>
      </p:pic>
      <p:pic>
        <p:nvPicPr>
          <p:cNvPr id="6" name="!28" descr="A graph with blue squares and white text&#10;&#10;AI-generated content may be incorrect.">
            <a:extLst>
              <a:ext uri="{FF2B5EF4-FFF2-40B4-BE49-F238E27FC236}">
                <a16:creationId xmlns:a16="http://schemas.microsoft.com/office/drawing/2014/main" id="{D8CE58E7-8C51-AD91-7CEA-582148404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8"/>
          <a:stretch>
            <a:fillRect/>
          </a:stretch>
        </p:blipFill>
        <p:spPr>
          <a:xfrm>
            <a:off x="6617324" y="1007121"/>
            <a:ext cx="4264538" cy="5720250"/>
          </a:xfrm>
          <a:prstGeom prst="rect">
            <a:avLst/>
          </a:prstGeom>
        </p:spPr>
      </p:pic>
      <p:pic>
        <p:nvPicPr>
          <p:cNvPr id="12" name="Picture 11" descr="A graph with a bar&#10;&#10;AI-generated content may be incorrect.">
            <a:extLst>
              <a:ext uri="{FF2B5EF4-FFF2-40B4-BE49-F238E27FC236}">
                <a16:creationId xmlns:a16="http://schemas.microsoft.com/office/drawing/2014/main" id="{7AE56B3E-EADB-EF82-55FD-7BFA9BCCA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0"/>
          <a:stretch>
            <a:fillRect/>
          </a:stretch>
        </p:blipFill>
        <p:spPr>
          <a:xfrm>
            <a:off x="17890162" y="1610246"/>
            <a:ext cx="9571938" cy="2056539"/>
          </a:xfrm>
          <a:prstGeom prst="rect">
            <a:avLst/>
          </a:prstGeom>
        </p:spPr>
      </p:pic>
      <p:pic>
        <p:nvPicPr>
          <p:cNvPr id="16" name="Picture 15" descr="A graph with a bar and a number of misclassifications&#10;&#10;AI-generated content may be incorrect.">
            <a:extLst>
              <a:ext uri="{FF2B5EF4-FFF2-40B4-BE49-F238E27FC236}">
                <a16:creationId xmlns:a16="http://schemas.microsoft.com/office/drawing/2014/main" id="{54FD7183-CB40-995F-6AEC-6A295E88E5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161" y="3666785"/>
            <a:ext cx="9540335" cy="2524326"/>
          </a:xfrm>
          <a:prstGeom prst="rect">
            <a:avLst/>
          </a:prstGeom>
        </p:spPr>
      </p:pic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2E4A6839-2470-63CF-7BFE-B4DE8248F6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890161" y="1029954"/>
            <a:ext cx="5496662" cy="378000"/>
          </a:xfrm>
        </p:spPr>
        <p:txBody>
          <a:bodyPr/>
          <a:lstStyle/>
          <a:p>
            <a:r>
              <a:rPr lang="de-DE" noProof="0"/>
              <a:t>Fehlklassifikationsmuster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6F5CF70-6787-EB06-3688-B0B0E127BEB3}"/>
              </a:ext>
            </a:extLst>
          </p:cNvPr>
          <p:cNvSpPr txBox="1">
            <a:spLocks/>
          </p:cNvSpPr>
          <p:nvPr/>
        </p:nvSpPr>
        <p:spPr>
          <a:xfrm>
            <a:off x="359999" y="6379481"/>
            <a:ext cx="9000000" cy="1364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Julian Dreykorn, Simon Zeitler, Jan Tischner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B42CA58-07AE-742C-B25F-4CDE5A8FCEFB}"/>
              </a:ext>
            </a:extLst>
          </p:cNvPr>
          <p:cNvSpPr txBox="1">
            <a:spLocks/>
          </p:cNvSpPr>
          <p:nvPr/>
        </p:nvSpPr>
        <p:spPr>
          <a:xfrm>
            <a:off x="11143396" y="6379481"/>
            <a:ext cx="688241" cy="140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FEB9C3-1FF9-4F1A-B0DB-7E320F93F669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356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5756-764E-14FA-28CA-661057CF2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28">
            <a:extLst>
              <a:ext uri="{FF2B5EF4-FFF2-40B4-BE49-F238E27FC236}">
                <a16:creationId xmlns:a16="http://schemas.microsoft.com/office/drawing/2014/main" id="{B714DDDD-0D65-999D-BAE5-6FD8918D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891089" y="211947"/>
            <a:ext cx="11471638" cy="529343"/>
          </a:xfrm>
        </p:spPr>
        <p:txBody>
          <a:bodyPr/>
          <a:lstStyle/>
          <a:p>
            <a:r>
              <a:rPr lang="de-DE" err="1"/>
              <a:t>Confusion</a:t>
            </a:r>
            <a:r>
              <a:rPr lang="de-DE"/>
              <a:t>-Matrix Analyse</a:t>
            </a:r>
          </a:p>
        </p:txBody>
      </p:sp>
      <p:pic>
        <p:nvPicPr>
          <p:cNvPr id="3" name="!28" descr="A diagram of a graph&#10;&#10;AI-generated content may be incorrect.">
            <a:extLst>
              <a:ext uri="{FF2B5EF4-FFF2-40B4-BE49-F238E27FC236}">
                <a16:creationId xmlns:a16="http://schemas.microsoft.com/office/drawing/2014/main" id="{40A17533-DD15-C6FD-7260-8906AEDE0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2781" y="1007121"/>
            <a:ext cx="5560308" cy="5720250"/>
          </a:xfrm>
          <a:prstGeom prst="rect">
            <a:avLst/>
          </a:prstGeom>
        </p:spPr>
      </p:pic>
      <p:pic>
        <p:nvPicPr>
          <p:cNvPr id="6" name="!28" descr="A graph with blue squares and white text&#10;&#10;AI-generated content may be incorrect.">
            <a:extLst>
              <a:ext uri="{FF2B5EF4-FFF2-40B4-BE49-F238E27FC236}">
                <a16:creationId xmlns:a16="http://schemas.microsoft.com/office/drawing/2014/main" id="{A175D4D2-954A-DFCF-1517-6086551DC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8"/>
          <a:stretch>
            <a:fillRect/>
          </a:stretch>
        </p:blipFill>
        <p:spPr>
          <a:xfrm>
            <a:off x="-10397048" y="1007121"/>
            <a:ext cx="4264538" cy="5720250"/>
          </a:xfrm>
          <a:prstGeom prst="rect">
            <a:avLst/>
          </a:prstGeom>
        </p:spPr>
      </p:pic>
      <p:pic>
        <p:nvPicPr>
          <p:cNvPr id="7" name="Picture 6" descr="A graph with a bar&#10;&#10;AI-generated content may be incorrect.">
            <a:extLst>
              <a:ext uri="{FF2B5EF4-FFF2-40B4-BE49-F238E27FC236}">
                <a16:creationId xmlns:a16="http://schemas.microsoft.com/office/drawing/2014/main" id="{3E1FD2D2-4A13-1E27-DF3A-E71B62C30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0"/>
          <a:stretch>
            <a:fillRect/>
          </a:stretch>
        </p:blipFill>
        <p:spPr>
          <a:xfrm>
            <a:off x="581877" y="1587413"/>
            <a:ext cx="9571938" cy="2056539"/>
          </a:xfrm>
          <a:prstGeom prst="rect">
            <a:avLst/>
          </a:prstGeom>
        </p:spPr>
      </p:pic>
      <p:pic>
        <p:nvPicPr>
          <p:cNvPr id="8" name="Picture 7" descr="A graph with a bar and a number of misclassifications&#10;&#10;AI-generated content may be incorrect.">
            <a:extLst>
              <a:ext uri="{FF2B5EF4-FFF2-40B4-BE49-F238E27FC236}">
                <a16:creationId xmlns:a16="http://schemas.microsoft.com/office/drawing/2014/main" id="{A04DB899-70F0-6DB9-553A-F8F184997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6" y="3643952"/>
            <a:ext cx="9540335" cy="2524326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17A3114C-97BC-2A43-21F2-F71CD3729F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1876" y="1007121"/>
            <a:ext cx="5496662" cy="378000"/>
          </a:xfrm>
        </p:spPr>
        <p:txBody>
          <a:bodyPr/>
          <a:lstStyle/>
          <a:p>
            <a:r>
              <a:rPr lang="de-DE" noProof="0"/>
              <a:t>Fehlklassifikationsmuster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6E659DD-FCE7-D28F-CBEC-22133F930078}"/>
              </a:ext>
            </a:extLst>
          </p:cNvPr>
          <p:cNvSpPr txBox="1">
            <a:spLocks/>
          </p:cNvSpPr>
          <p:nvPr/>
        </p:nvSpPr>
        <p:spPr>
          <a:xfrm>
            <a:off x="17846677" y="2899657"/>
            <a:ext cx="4387846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/>
              <a:t>BSW ➔ DIE LINKE.</a:t>
            </a:r>
          </a:p>
        </p:txBody>
      </p:sp>
    </p:spTree>
    <p:extLst>
      <p:ext uri="{BB962C8B-B14F-4D97-AF65-F5344CB8AC3E}">
        <p14:creationId xmlns:p14="http://schemas.microsoft.com/office/powerpoint/2010/main" val="1601288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27D48E-6170-2252-5EAD-1E77521D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API </a:t>
            </a:r>
            <a:r>
              <a:rPr lang="de-DE" err="1"/>
              <a:t>scraping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3768D6-243E-C8CC-A3B0-D44E980CB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Bundestag stellt OpenAPI-Dokumentation zur Verfügung</a:t>
            </a:r>
          </a:p>
          <a:p>
            <a:r>
              <a:rPr lang="de-DE"/>
              <a:t>Eigener Java-Client wurde daraus generiert</a:t>
            </a:r>
          </a:p>
          <a:p>
            <a:r>
              <a:rPr lang="de-DE"/>
              <a:t>API-Dokumentation war leider fehlerhaft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54E031-4BF1-BD65-53D0-26FAFDBE6F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Weitere Anpassungen waren nach fehlgeschlagenen API-Aufrufen nötig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74806A-B563-76A7-6E33-85020AE2E7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E6AB05-784C-601F-7139-B30B99D9FD8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6196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D603D-E341-8369-D3C7-B08A4B56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bar&#10;&#10;AI-generated content may be incorrect.">
            <a:extLst>
              <a:ext uri="{FF2B5EF4-FFF2-40B4-BE49-F238E27FC236}">
                <a16:creationId xmlns:a16="http://schemas.microsoft.com/office/drawing/2014/main" id="{0A15E09E-96DA-0790-312D-DB749D9DB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00"/>
          <a:stretch>
            <a:fillRect/>
          </a:stretch>
        </p:blipFill>
        <p:spPr>
          <a:xfrm>
            <a:off x="-15028237" y="1659727"/>
            <a:ext cx="9571938" cy="2056539"/>
          </a:xfrm>
          <a:prstGeom prst="rect">
            <a:avLst/>
          </a:prstGeom>
        </p:spPr>
      </p:pic>
      <p:pic>
        <p:nvPicPr>
          <p:cNvPr id="8" name="Picture 7" descr="A graph with a bar and a number of misclassifications&#10;&#10;AI-generated content may be incorrect.">
            <a:extLst>
              <a:ext uri="{FF2B5EF4-FFF2-40B4-BE49-F238E27FC236}">
                <a16:creationId xmlns:a16="http://schemas.microsoft.com/office/drawing/2014/main" id="{31291136-54B3-E97E-E52A-972B545BB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28238" y="3716266"/>
            <a:ext cx="9540335" cy="2524326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EC2B9416-497C-BC75-8EB0-E0BAC687DA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5028238" y="1079435"/>
            <a:ext cx="5496662" cy="378000"/>
          </a:xfrm>
        </p:spPr>
        <p:txBody>
          <a:bodyPr/>
          <a:lstStyle/>
          <a:p>
            <a:r>
              <a:rPr lang="de-DE" noProof="0"/>
              <a:t>Fehlklassifikationsmuster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A7C7D3-DD4C-2756-B2FD-8FF2179EB4E6}"/>
              </a:ext>
            </a:extLst>
          </p:cNvPr>
          <p:cNvSpPr txBox="1">
            <a:spLocks/>
          </p:cNvSpPr>
          <p:nvPr/>
        </p:nvSpPr>
        <p:spPr>
          <a:xfrm>
            <a:off x="3902077" y="2899657"/>
            <a:ext cx="4387846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/>
              <a:t>BSW ➔ DIE LINKE.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E4749-4B59-1D2B-A245-933334BC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7228" y="792169"/>
            <a:ext cx="11471638" cy="529343"/>
          </a:xfrm>
        </p:spPr>
        <p:txBody>
          <a:bodyPr/>
          <a:lstStyle/>
          <a:p>
            <a:r>
              <a:rPr lang="de-DE" dirty="0"/>
              <a:t>Einfluss der Redelänge auf Klassifikator-Performance</a:t>
            </a:r>
          </a:p>
        </p:txBody>
      </p:sp>
      <p:pic>
        <p:nvPicPr>
          <p:cNvPr id="3" name="Content Placeholder 7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7B278405-0E0A-B070-2E59-C5F1A90A4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2943" y="1659727"/>
            <a:ext cx="4767892" cy="461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45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BA95D-DF5E-0A69-320D-B3A8ED111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75F6B1B-A94F-F1B1-EC2C-16CF55633EE4}"/>
              </a:ext>
            </a:extLst>
          </p:cNvPr>
          <p:cNvSpPr txBox="1">
            <a:spLocks/>
          </p:cNvSpPr>
          <p:nvPr/>
        </p:nvSpPr>
        <p:spPr>
          <a:xfrm>
            <a:off x="-13112294" y="2899657"/>
            <a:ext cx="4387846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BSW ➔ DIE LINKE.</a:t>
            </a:r>
          </a:p>
        </p:txBody>
      </p:sp>
      <p:pic>
        <p:nvPicPr>
          <p:cNvPr id="11" name="Content Placeholder 7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8512CABA-1E29-8207-3A99-653EDFDF6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074" y="1692240"/>
            <a:ext cx="6155482" cy="4935154"/>
          </a:xfr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6A9B8B2-9185-A51A-A0ED-1BB75E46C955}"/>
              </a:ext>
            </a:extLst>
          </p:cNvPr>
          <p:cNvSpPr txBox="1">
            <a:spLocks/>
          </p:cNvSpPr>
          <p:nvPr/>
        </p:nvSpPr>
        <p:spPr>
          <a:xfrm>
            <a:off x="17648299" y="792169"/>
            <a:ext cx="11473200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Auch hier: Confusion Matrix Vergleich:</a:t>
            </a:r>
          </a:p>
        </p:txBody>
      </p:sp>
      <p:pic>
        <p:nvPicPr>
          <p:cNvPr id="15" name="Picture 14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693E2B43-B409-6153-C3DC-6B60893C1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585" y="1692241"/>
            <a:ext cx="5276127" cy="493515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350E4CF-73B8-76B0-36B6-3B91655E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898095"/>
            <a:ext cx="11471638" cy="529343"/>
          </a:xfrm>
        </p:spPr>
        <p:txBody>
          <a:bodyPr/>
          <a:lstStyle/>
          <a:p>
            <a:r>
              <a:rPr lang="de-DE"/>
              <a:t>Einfluss der Redelänge auf Klassifikator-Performance</a:t>
            </a:r>
          </a:p>
        </p:txBody>
      </p:sp>
      <p:pic>
        <p:nvPicPr>
          <p:cNvPr id="19" name="Content Placeholder 7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E42F0EDE-FBD2-9F7E-5EA0-E8F26944F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14" y="1765653"/>
            <a:ext cx="4767892" cy="4613828"/>
          </a:xfrm>
          <a:prstGeom prst="rect">
            <a:avLst/>
          </a:prstGeom>
        </p:spPr>
      </p:pic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ED043AF-05B3-02E8-CDD0-A14B61F9CBD1}"/>
              </a:ext>
            </a:extLst>
          </p:cNvPr>
          <p:cNvSpPr txBox="1">
            <a:spLocks/>
          </p:cNvSpPr>
          <p:nvPr/>
        </p:nvSpPr>
        <p:spPr>
          <a:xfrm>
            <a:off x="359999" y="6379481"/>
            <a:ext cx="9000000" cy="1364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Julian Dreykorn, Simon Zeitler, Jan Tischner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9F63748-CBA2-18C0-E17A-7392F76C4B62}"/>
              </a:ext>
            </a:extLst>
          </p:cNvPr>
          <p:cNvSpPr txBox="1">
            <a:spLocks/>
          </p:cNvSpPr>
          <p:nvPr/>
        </p:nvSpPr>
        <p:spPr>
          <a:xfrm>
            <a:off x="11143396" y="6379481"/>
            <a:ext cx="688241" cy="140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FEB9C3-1FF9-4F1A-B0DB-7E320F93F669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22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D43C4-318E-77D6-DF67-F39062DD0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7AEA75D-DC15-354C-2ADB-6B1AC584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39156" y="792169"/>
            <a:ext cx="11471638" cy="529343"/>
          </a:xfrm>
        </p:spPr>
        <p:txBody>
          <a:bodyPr/>
          <a:lstStyle/>
          <a:p>
            <a:r>
              <a:rPr lang="de-DE"/>
              <a:t>Einfluss der Redelänge auf Klassifikator-Performance</a:t>
            </a:r>
          </a:p>
        </p:txBody>
      </p:sp>
      <p:pic>
        <p:nvPicPr>
          <p:cNvPr id="19" name="Content Placeholder 7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375C6770-C6BC-D6F2-A7B1-062922670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43441" y="1659727"/>
            <a:ext cx="4767892" cy="4613828"/>
          </a:xfrm>
          <a:prstGeom prst="rect">
            <a:avLst/>
          </a:prstGeom>
        </p:spPr>
      </p:pic>
      <p:pic>
        <p:nvPicPr>
          <p:cNvPr id="11" name="Content Placeholder 7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77F00A6B-D3ED-57B3-B2E1-140E72497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5" y="1692240"/>
            <a:ext cx="6155482" cy="4935154"/>
          </a:xfr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01D1408-C3F4-7AF5-E68D-A30475E2E31D}"/>
              </a:ext>
            </a:extLst>
          </p:cNvPr>
          <p:cNvSpPr txBox="1">
            <a:spLocks/>
          </p:cNvSpPr>
          <p:nvPr/>
        </p:nvSpPr>
        <p:spPr>
          <a:xfrm>
            <a:off x="718800" y="792169"/>
            <a:ext cx="11473200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Auch hier: Confusion Matrix Vergleich:</a:t>
            </a:r>
          </a:p>
        </p:txBody>
      </p:sp>
      <p:pic>
        <p:nvPicPr>
          <p:cNvPr id="15" name="Picture 14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167AA65B-BD62-DB58-E12D-23D5FBBC5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86" y="1692241"/>
            <a:ext cx="5276127" cy="49351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494D292-B749-B084-424A-2AFAD14A0357}"/>
              </a:ext>
            </a:extLst>
          </p:cNvPr>
          <p:cNvSpPr txBox="1">
            <a:spLocks/>
          </p:cNvSpPr>
          <p:nvPr/>
        </p:nvSpPr>
        <p:spPr>
          <a:xfrm>
            <a:off x="16884514" y="792169"/>
            <a:ext cx="11471638" cy="52934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ts val="4300"/>
              </a:lnSpc>
              <a:spcBef>
                <a:spcPct val="0"/>
              </a:spcBef>
              <a:buNone/>
              <a:defRPr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ML-Task 2: Topic-Modeling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A8113F-545B-1D5C-3061-24CA3AEC31DD}"/>
              </a:ext>
            </a:extLst>
          </p:cNvPr>
          <p:cNvSpPr txBox="1">
            <a:spLocks/>
          </p:cNvSpPr>
          <p:nvPr/>
        </p:nvSpPr>
        <p:spPr>
          <a:xfrm>
            <a:off x="16884514" y="2268170"/>
            <a:ext cx="11471638" cy="36802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304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228600" algn="l" defTabSz="914400" rtl="0" eaLnBrk="1" latinLnBrk="0" hangingPunct="1">
              <a:lnSpc>
                <a:spcPts val="192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6000" indent="-228600" algn="l" defTabSz="914400" rtl="0" eaLnBrk="1" latinLnBrk="0" hangingPunct="1">
              <a:lnSpc>
                <a:spcPts val="192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Lösungsansatz: Identifikation von Themenclustern in den Reden</a:t>
            </a:r>
          </a:p>
          <a:p>
            <a:r>
              <a:rPr lang="de-DE"/>
              <a:t>Evaluierung: Bewertung der Kohärenz und Unterscheidbarkeit der gefundenen Themen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B93CC5-42EB-B93D-280F-AEFE20899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884514" y="1476169"/>
            <a:ext cx="11473200" cy="378000"/>
          </a:xfrm>
        </p:spPr>
        <p:txBody>
          <a:bodyPr/>
          <a:lstStyle/>
          <a:p>
            <a:r>
              <a:rPr lang="de-DE" noProof="0"/>
              <a:t>Untersuchung der Hauptthemen der Reden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529A0-8AAD-4D5B-AD7A-74DD637645F0}"/>
              </a:ext>
            </a:extLst>
          </p:cNvPr>
          <p:cNvSpPr txBox="1">
            <a:spLocks/>
          </p:cNvSpPr>
          <p:nvPr/>
        </p:nvSpPr>
        <p:spPr>
          <a:xfrm>
            <a:off x="359999" y="6379481"/>
            <a:ext cx="9000000" cy="1364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Julian Dreykorn, Simon Zeitler, Jan Tischner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EF5EF-6EEB-5FAD-B9D5-2D8FA5B91922}"/>
              </a:ext>
            </a:extLst>
          </p:cNvPr>
          <p:cNvSpPr txBox="1">
            <a:spLocks/>
          </p:cNvSpPr>
          <p:nvPr/>
        </p:nvSpPr>
        <p:spPr>
          <a:xfrm>
            <a:off x="11143396" y="6379481"/>
            <a:ext cx="688241" cy="1404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accent1"/>
                </a:solidFill>
                <a:latin typeface="Public Sans Medium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FEB9C3-1FF9-4F1A-B0DB-7E320F93F669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56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D56B8-7E2B-C4F0-47E1-91D864A1A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Verteilung der </a:t>
            </a:r>
            <a:r>
              <a:rPr lang="de-DE" err="1"/>
              <a:t>Sprecher:innen</a:t>
            </a:r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C8E97-C88B-7695-6FD8-AA4EE8D49B5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B0FD5-F0B6-A02E-5C19-A13E142CA1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33</a:t>
            </a:fld>
            <a:endParaRPr lang="de-DE"/>
          </a:p>
        </p:txBody>
      </p:sp>
      <p:pic>
        <p:nvPicPr>
          <p:cNvPr id="8" name="Picture 7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444BA79F-3ECB-4102-9382-8572D97E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39" y="1699920"/>
            <a:ext cx="4624111" cy="48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12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aph with colored dots and lines&#10;&#10;AI-generated content may be incorrect.">
            <a:extLst>
              <a:ext uri="{FF2B5EF4-FFF2-40B4-BE49-F238E27FC236}">
                <a16:creationId xmlns:a16="http://schemas.microsoft.com/office/drawing/2014/main" id="{24641ED5-BC7F-A9D8-11EA-B3021DDF0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46" y="1568473"/>
            <a:ext cx="5745069" cy="4680095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FAC56-9D76-277A-4ED0-CC3131690D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07543-3DF0-C7FA-2913-8BBD43E97A8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34</a:t>
            </a:fld>
            <a:endParaRPr lang="de-DE"/>
          </a:p>
        </p:txBody>
      </p:sp>
      <p:pic>
        <p:nvPicPr>
          <p:cNvPr id="10" name="Picture 9" descr="A graph of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A9F19E7C-4F83-5F86-4B42-7EC226E5B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55" y="1568473"/>
            <a:ext cx="4135261" cy="4313995"/>
          </a:xfrm>
          <a:prstGeom prst="rect">
            <a:avLst/>
          </a:prstGeom>
        </p:spPr>
      </p:pic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7025A4F4-E61C-0292-FD46-5FD3A0E4B2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39276" y="1046699"/>
            <a:ext cx="6144030" cy="1043548"/>
          </a:xfrm>
        </p:spPr>
        <p:txBody>
          <a:bodyPr/>
          <a:lstStyle/>
          <a:p>
            <a:r>
              <a:rPr lang="de-DE" sz="1800" noProof="0"/>
              <a:t>Durchschnittliche Reden-Anzahl Pro </a:t>
            </a:r>
            <a:r>
              <a:rPr lang="de-DE" sz="1800" noProof="0" err="1"/>
              <a:t>Redner:in</a:t>
            </a:r>
            <a:endParaRPr lang="de-DE" sz="1800" noProof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09842161-B174-7ADF-E5BC-25C1836A859F}"/>
              </a:ext>
            </a:extLst>
          </p:cNvPr>
          <p:cNvSpPr txBox="1">
            <a:spLocks/>
          </p:cNvSpPr>
          <p:nvPr/>
        </p:nvSpPr>
        <p:spPr>
          <a:xfrm>
            <a:off x="430823" y="1085455"/>
            <a:ext cx="7128606" cy="10967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/>
              <a:t>Verhältnis zwischen </a:t>
            </a:r>
            <a:r>
              <a:rPr lang="de-DE" sz="1800" err="1"/>
              <a:t>Redner:innen</a:t>
            </a:r>
            <a:r>
              <a:rPr lang="de-DE" sz="1800"/>
              <a:t> Anzahl und Reden-Anzahl</a:t>
            </a:r>
          </a:p>
        </p:txBody>
      </p:sp>
    </p:spTree>
    <p:extLst>
      <p:ext uri="{BB962C8B-B14F-4D97-AF65-F5344CB8AC3E}">
        <p14:creationId xmlns:p14="http://schemas.microsoft.com/office/powerpoint/2010/main" val="904213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D03F-2E6C-80BC-F486-76EE2873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816231"/>
            <a:ext cx="11471638" cy="529343"/>
          </a:xfrm>
        </p:spPr>
        <p:txBody>
          <a:bodyPr/>
          <a:lstStyle/>
          <a:p>
            <a:r>
              <a:rPr lang="de-DE"/>
              <a:t>Zeitliche Verteilung über den Datensatz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EE9FD-DB29-A410-FF6C-72206859A99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8FB31-895C-0E3A-FFE6-6A0A3701391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35</a:t>
            </a:fld>
            <a:endParaRPr lang="de-DE"/>
          </a:p>
        </p:txBody>
      </p:sp>
      <p:pic>
        <p:nvPicPr>
          <p:cNvPr id="8" name="Picture 7" descr="A graph of a political party&#10;&#10;AI-generated content may be incorrect.">
            <a:extLst>
              <a:ext uri="{FF2B5EF4-FFF2-40B4-BE49-F238E27FC236}">
                <a16:creationId xmlns:a16="http://schemas.microsoft.com/office/drawing/2014/main" id="{4262FBDA-BF6B-F597-5919-A3C554431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34" y="1584274"/>
            <a:ext cx="11714531" cy="41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57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46E2-24FF-B89A-DB8A-33FC27AB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898095"/>
            <a:ext cx="11471638" cy="529343"/>
          </a:xfrm>
        </p:spPr>
        <p:txBody>
          <a:bodyPr/>
          <a:lstStyle/>
          <a:p>
            <a:r>
              <a:rPr lang="de-DE"/>
              <a:t>Verteilung der Redelängen in unserem Datensatz</a:t>
            </a:r>
          </a:p>
        </p:txBody>
      </p:sp>
      <p:pic>
        <p:nvPicPr>
          <p:cNvPr id="8" name="Content Placeholder 7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3A162968-85DC-554C-E95C-119408AF13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1" y="1397107"/>
            <a:ext cx="4529229" cy="511883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6B830-819B-72E8-26B2-A43CD13815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F62DB-1024-E046-789A-F8E17FE012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36</a:t>
            </a:fld>
            <a:endParaRPr lang="de-DE"/>
          </a:p>
        </p:txBody>
      </p:sp>
      <p:pic>
        <p:nvPicPr>
          <p:cNvPr id="9" name="Picture 8" descr="A graph of numbers and a number of people&#10;&#10;AI-generated content may be incorrect.">
            <a:extLst>
              <a:ext uri="{FF2B5EF4-FFF2-40B4-BE49-F238E27FC236}">
                <a16:creationId xmlns:a16="http://schemas.microsoft.com/office/drawing/2014/main" id="{EB075197-9A96-D791-F4F1-B0FE25440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55" y="1422178"/>
            <a:ext cx="4101134" cy="54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7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1239-6E91-76B5-1061-2A883447C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844" y="346222"/>
            <a:ext cx="11471638" cy="529343"/>
          </a:xfrm>
        </p:spPr>
        <p:txBody>
          <a:bodyPr/>
          <a:lstStyle/>
          <a:p>
            <a:r>
              <a:rPr lang="de-DE"/>
              <a:t>Im </a:t>
            </a:r>
            <a:r>
              <a:rPr lang="de-DE" err="1"/>
              <a:t>Preprocessing</a:t>
            </a:r>
            <a:r>
              <a:rPr lang="de-DE"/>
              <a:t>:</a:t>
            </a:r>
          </a:p>
        </p:txBody>
      </p:sp>
      <p:pic>
        <p:nvPicPr>
          <p:cNvPr id="7" name="Content Placeholder 7" descr="A diagram of a speech length distribution&#10;&#10;AI-generated content may be incorrect.">
            <a:extLst>
              <a:ext uri="{FF2B5EF4-FFF2-40B4-BE49-F238E27FC236}">
                <a16:creationId xmlns:a16="http://schemas.microsoft.com/office/drawing/2014/main" id="{4CE00D41-4466-0154-865C-3AE57D59A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1016279"/>
            <a:ext cx="9630667" cy="5841721"/>
          </a:xfrm>
        </p:spPr>
      </p:pic>
    </p:spTree>
    <p:extLst>
      <p:ext uri="{BB962C8B-B14F-4D97-AF65-F5344CB8AC3E}">
        <p14:creationId xmlns:p14="http://schemas.microsoft.com/office/powerpoint/2010/main" val="3031125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BAF42-F366-FBCC-640E-D1C795B1F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89" y="730044"/>
            <a:ext cx="11471638" cy="529343"/>
          </a:xfrm>
        </p:spPr>
        <p:txBody>
          <a:bodyPr/>
          <a:lstStyle/>
          <a:p>
            <a:r>
              <a:rPr lang="de-DE"/>
              <a:t>Embedding und </a:t>
            </a:r>
            <a:r>
              <a:rPr lang="de-DE" err="1"/>
              <a:t>Vektorisierungs</a:t>
            </a:r>
            <a:r>
              <a:rPr lang="de-DE"/>
              <a:t>-Strategien</a:t>
            </a:r>
          </a:p>
        </p:txBody>
      </p:sp>
      <p:pic>
        <p:nvPicPr>
          <p:cNvPr id="8" name="Content Placeholder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EB305BC4-9255-7160-5385-1FCA8044A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9" y="1259387"/>
            <a:ext cx="6452385" cy="4678392"/>
          </a:xfr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E78993-3B51-90A3-01A8-654E56F6ED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3603CC-7ACE-4FED-0105-B1B10296482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331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 descr="A screenshot of a graph&#10;&#10;AI-generated content may be incorrect.">
            <a:extLst>
              <a:ext uri="{FF2B5EF4-FFF2-40B4-BE49-F238E27FC236}">
                <a16:creationId xmlns:a16="http://schemas.microsoft.com/office/drawing/2014/main" id="{A7E6D28E-D9FC-1C01-D710-D1FBF6A0D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2"/>
          <a:stretch>
            <a:fillRect/>
          </a:stretch>
        </p:blipFill>
        <p:spPr>
          <a:xfrm>
            <a:off x="194872" y="1460853"/>
            <a:ext cx="11802256" cy="4793191"/>
          </a:xfr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E959A6B-1528-0848-8DFE-A18640EC90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3202" y="922956"/>
            <a:ext cx="11473200" cy="378000"/>
          </a:xfrm>
        </p:spPr>
        <p:txBody>
          <a:bodyPr/>
          <a:lstStyle/>
          <a:p>
            <a:r>
              <a:rPr lang="de-DE"/>
              <a:t>Und wieder - Confusion Matrix Vergleich:</a:t>
            </a:r>
          </a:p>
        </p:txBody>
      </p:sp>
    </p:spTree>
    <p:extLst>
      <p:ext uri="{BB962C8B-B14F-4D97-AF65-F5344CB8AC3E}">
        <p14:creationId xmlns:p14="http://schemas.microsoft.com/office/powerpoint/2010/main" val="117282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C39B69-70D2-2F74-ABD0-8769D9564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Abruf der Rohdaten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1AF720-EE72-1110-4BC1-3C82AB426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Datenabruf in JSON und XML möglich</a:t>
            </a:r>
          </a:p>
          <a:p>
            <a:r>
              <a:rPr lang="de-DE"/>
              <a:t>Daten der 20. Periode unvollständig, aber </a:t>
            </a:r>
            <a:r>
              <a:rPr lang="de-DE" err="1"/>
              <a:t>großteils</a:t>
            </a:r>
            <a:r>
              <a:rPr lang="de-DE"/>
              <a:t> vorhanden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86D403-34C7-701A-4CF7-5BC771D7AC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Per Skript wurden Protokolle automatisch heruntergeladen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6B4A44-B67A-64AE-05FB-CD7697F1CE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9A828B-D343-B287-1DCF-8668B99A05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507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0841-6FD2-04C4-6116-46294FE5E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762985"/>
            <a:ext cx="11471638" cy="529343"/>
          </a:xfrm>
        </p:spPr>
        <p:txBody>
          <a:bodyPr/>
          <a:lstStyle/>
          <a:p>
            <a:r>
              <a:rPr lang="de-DE"/>
              <a:t>BERT und der Kontext: </a:t>
            </a:r>
            <a:r>
              <a:rPr lang="de-DE" err="1"/>
              <a:t>Sliding</a:t>
            </a:r>
            <a:r>
              <a:rPr lang="de-DE"/>
              <a:t> </a:t>
            </a:r>
            <a:r>
              <a:rPr lang="de-DE" err="1"/>
              <a:t>Window</a:t>
            </a:r>
            <a:endParaRPr lang="de-DE"/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8422670E-6AC0-B808-77EE-F4E6F9FDE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/>
          <a:stretch>
            <a:fillRect/>
          </a:stretch>
        </p:blipFill>
        <p:spPr>
          <a:xfrm>
            <a:off x="2269066" y="1370072"/>
            <a:ext cx="6553615" cy="548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5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25A1B-8C6C-ACFB-1F8B-9EAF08113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33244"/>
            <a:ext cx="11471638" cy="529343"/>
          </a:xfrm>
        </p:spPr>
        <p:txBody>
          <a:bodyPr/>
          <a:lstStyle/>
          <a:p>
            <a:r>
              <a:rPr lang="de-DE"/>
              <a:t>Stärkere Implementierung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671D219-2659-A838-97D0-95A0E4CFE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081566"/>
            <a:ext cx="4907049" cy="3843190"/>
          </a:xfrm>
          <a:prstGeom prst="rect">
            <a:avLst/>
          </a:prstGeom>
        </p:spPr>
      </p:pic>
      <p:pic>
        <p:nvPicPr>
          <p:cNvPr id="10" name="Picture 9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3B1DBEB-74B7-7C97-D9AA-F0C15E05A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619" y="1944760"/>
            <a:ext cx="6163914" cy="47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64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51D5E-BE3D-FB42-1BB9-44785EFA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de-DE" sz="4000"/>
              <a:t>Large </a:t>
            </a:r>
            <a:r>
              <a:rPr lang="de-DE" sz="4000" err="1"/>
              <a:t>Context</a:t>
            </a:r>
            <a:r>
              <a:rPr lang="de-DE" sz="4000"/>
              <a:t> Modell: </a:t>
            </a:r>
            <a:br>
              <a:rPr lang="de-DE" sz="4000"/>
            </a:br>
            <a:r>
              <a:rPr lang="en-GB" sz="4000" err="1"/>
              <a:t>LennartKeller</a:t>
            </a:r>
            <a:r>
              <a:rPr lang="en-GB" sz="4000"/>
              <a:t>/longformer-gottbert-base-8192-aw512</a:t>
            </a:r>
            <a:endParaRPr lang="de-DE" sz="4000"/>
          </a:p>
        </p:txBody>
      </p:sp>
      <p:pic>
        <p:nvPicPr>
          <p:cNvPr id="8" name="Content Placeholder 7" descr="A screenshot of a graph&#10;&#10;AI-generated content may be incorrect.">
            <a:extLst>
              <a:ext uri="{FF2B5EF4-FFF2-40B4-BE49-F238E27FC236}">
                <a16:creationId xmlns:a16="http://schemas.microsoft.com/office/drawing/2014/main" id="{02D6ED24-3B69-DB5E-45C5-036E5DF90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" y="1912003"/>
            <a:ext cx="5452648" cy="430817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ACF43-36A6-DCDF-3A00-BC1507EFB91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28EAB-A358-A761-463B-DE327E9105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42</a:t>
            </a:fld>
            <a:endParaRPr lang="de-DE"/>
          </a:p>
        </p:txBody>
      </p:sp>
      <p:pic>
        <p:nvPicPr>
          <p:cNvPr id="10" name="Picture 9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0B97AEDA-A22F-2BA7-332F-33ABDEF49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213" y="1868311"/>
            <a:ext cx="6413449" cy="49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27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FDA96-ABDE-F763-DD89-83DED7582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7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999BD399-9E3D-9AB8-A78D-07CAF79C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93539" y="1980071"/>
            <a:ext cx="6155482" cy="4935154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1B4841C-2523-C495-00D1-A44D4082C147}"/>
              </a:ext>
            </a:extLst>
          </p:cNvPr>
          <p:cNvSpPr txBox="1">
            <a:spLocks/>
          </p:cNvSpPr>
          <p:nvPr/>
        </p:nvSpPr>
        <p:spPr>
          <a:xfrm>
            <a:off x="-14891314" y="1080000"/>
            <a:ext cx="11473200" cy="37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9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2304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8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6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04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Auch hier: Confusion Matrix Vergleich:</a:t>
            </a:r>
          </a:p>
        </p:txBody>
      </p:sp>
      <p:pic>
        <p:nvPicPr>
          <p:cNvPr id="11" name="Picture 10" descr="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984810E5-001E-17D8-FBAA-3B0F45D57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8028" y="1980072"/>
            <a:ext cx="5276127" cy="493515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5C915B-A9BD-FBC4-A56B-FC301D5CF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ML-Task 2: Topic-Modeling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42A12-348E-1D6A-765E-77EA241BF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noProof="0"/>
              <a:t>Lösungsansatz: Identifikation von Themenclustern in den Reden</a:t>
            </a:r>
          </a:p>
          <a:p>
            <a:r>
              <a:rPr lang="de-DE" noProof="0"/>
              <a:t>Evaluierung: Bewertung der Kohärenz und Unterscheidbarkeit der gefundenen Themen</a:t>
            </a:r>
          </a:p>
          <a:p>
            <a:endParaRPr lang="de-DE" noProof="0"/>
          </a:p>
          <a:p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C4B05B-7BFC-EEB8-79C3-7938872A5E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Untersuchung der Hauptthemen der Reden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2881B2-9098-17CE-B35D-37E76661613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59999" y="6388534"/>
            <a:ext cx="9000000" cy="136460"/>
          </a:xfrm>
        </p:spPr>
        <p:txBody>
          <a:bodyPr/>
          <a:lstStyle/>
          <a:p>
            <a:r>
              <a:rPr lang="de-DE" sz="1600" noProof="0"/>
              <a:t>Julian Dreykorn, Simon Zeitler, Jan Tischner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FBC2C-A485-9B0F-FFEF-A43704435F4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43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7463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8BC7C-5F88-9F2F-FFB3-FC415F3C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Ansatz: Bag </a:t>
            </a:r>
            <a:r>
              <a:rPr lang="de-DE" noProof="0" err="1"/>
              <a:t>of</a:t>
            </a:r>
            <a:r>
              <a:rPr lang="de-DE" noProof="0"/>
              <a:t> Words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B34EFF-3801-3339-1BDF-30EDBAB2B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/>
              <a:t>Text zu Vektor verwandeln</a:t>
            </a:r>
          </a:p>
          <a:p>
            <a:r>
              <a:rPr lang="de-DE" noProof="0"/>
              <a:t>Speicherung der Worthäufigkeiten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B825DE-4743-D8B4-E7A1-603B1B19C0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Matrix: Dokumente x Begriffe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43350-4D15-8096-3366-EC5A1ACFC8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89A63F-68C7-4F5B-2A90-293254011E3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44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32578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43142-DEBF-6513-41DA-32200C7B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 err="1"/>
              <a:t>Preprocessing</a:t>
            </a:r>
            <a:r>
              <a:rPr lang="de-DE" noProof="0"/>
              <a:t> für </a:t>
            </a:r>
            <a:r>
              <a:rPr lang="de-DE" noProof="0" err="1"/>
              <a:t>BoW</a:t>
            </a:r>
            <a:endParaRPr lang="de-DE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2BE569-AD12-D662-9844-DF73228D3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 err="1"/>
              <a:t>Stopwords</a:t>
            </a:r>
            <a:r>
              <a:rPr lang="de-DE" noProof="0"/>
              <a:t> entfernen</a:t>
            </a:r>
          </a:p>
          <a:p>
            <a:r>
              <a:rPr lang="de-DE" noProof="0"/>
              <a:t>Satzzeichen und Zahlen entfernen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7D49D7-C239-86B9-D842-18A137A8C5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Lemmatisierung</a:t>
            </a:r>
          </a:p>
          <a:p>
            <a:r>
              <a:rPr lang="de-DE" noProof="0"/>
              <a:t>Einheitliche Großschreibung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3D2308-2BEF-9C6B-C9F3-F30BE34F04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12465-30BD-14AE-7B68-F2C656C53E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45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00312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8307F-4420-2373-B050-D54F9101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LDA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EF992C-D175-5A1F-F8FE-47D2A5D9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/>
              <a:t>LDA = Latent </a:t>
            </a:r>
            <a:r>
              <a:rPr lang="de-DE" noProof="0" err="1"/>
              <a:t>Dirichlet</a:t>
            </a:r>
            <a:r>
              <a:rPr lang="de-DE" noProof="0"/>
              <a:t> </a:t>
            </a:r>
            <a:r>
              <a:rPr lang="de-DE" noProof="0" err="1"/>
              <a:t>Allocation</a:t>
            </a:r>
            <a:endParaRPr lang="de-DE" noProof="0"/>
          </a:p>
          <a:p>
            <a:r>
              <a:rPr lang="de-DE" noProof="0"/>
              <a:t>Probabilistisches Modell</a:t>
            </a:r>
          </a:p>
          <a:p>
            <a:r>
              <a:rPr lang="de-DE" noProof="0"/>
              <a:t>Basiert auf Bayes-Statistik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8F50F0-096B-1B7B-6737-6AE6796308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Topic als Wahrscheinlichkeitsverteilung über Wörter</a:t>
            </a:r>
          </a:p>
          <a:p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CB76BD-ED6E-4262-B357-A1EDE05E7D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9C4E3C-7557-A082-0B85-99ABF1ECFE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46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99191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C1EFC-B54C-E2F2-8563-F59BABFED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Basis: TF-Matrix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7E26C7-6CB8-50BC-BA71-B522FC613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/>
              <a:t>TF = Term </a:t>
            </a:r>
            <a:r>
              <a:rPr lang="de-DE" noProof="0" err="1"/>
              <a:t>Frequency</a:t>
            </a:r>
            <a:endParaRPr lang="de-DE" noProof="0"/>
          </a:p>
          <a:p>
            <a:r>
              <a:rPr lang="de-DE" noProof="0"/>
              <a:t>Wie oft taucht Begriff in bestimmtem Dokument auf</a:t>
            </a:r>
          </a:p>
          <a:p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5C599F-7A85-5C8D-3FBA-E5CC53FD84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Relevante Parameter: </a:t>
            </a:r>
            <a:r>
              <a:rPr lang="de-DE" noProof="0" err="1"/>
              <a:t>min_df</a:t>
            </a:r>
            <a:r>
              <a:rPr lang="de-DE" noProof="0"/>
              <a:t>, </a:t>
            </a:r>
            <a:r>
              <a:rPr lang="de-DE" noProof="0" err="1"/>
              <a:t>max_df</a:t>
            </a:r>
            <a:r>
              <a:rPr lang="de-DE" noProof="0"/>
              <a:t>, </a:t>
            </a:r>
            <a:r>
              <a:rPr lang="de-DE" noProof="0" err="1"/>
              <a:t>custom_stoppwords</a:t>
            </a:r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7CC97A-9FF5-4CED-9660-534935E229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7B6C52-FA90-76BF-2ECE-D14BD2AED1D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47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508456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D6910E-A61A-EAF0-CE33-714F544B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Resultat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9C674A-2729-313E-8F07-985A88057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3088436"/>
            <a:ext cx="11471638" cy="3680208"/>
          </a:xfrm>
        </p:spPr>
        <p:txBody>
          <a:bodyPr/>
          <a:lstStyle/>
          <a:p>
            <a:r>
              <a:rPr lang="de-DE" noProof="0" dirty="0"/>
              <a:t>Analyse mittels Ausgabe von Beispielen</a:t>
            </a:r>
          </a:p>
          <a:p>
            <a:r>
              <a:rPr lang="de-DE" noProof="0" dirty="0"/>
              <a:t>Worte mit Häufigkeiten vergleichen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426A8A-1FD8-650F-891F-9D279DD621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Ergebnis:</a:t>
            </a:r>
          </a:p>
          <a:p>
            <a:r>
              <a:rPr lang="de-DE" noProof="0" err="1"/>
              <a:t>Stoppwords</a:t>
            </a:r>
            <a:r>
              <a:rPr lang="de-DE" noProof="0"/>
              <a:t> müssen erweitert werden</a:t>
            </a:r>
          </a:p>
          <a:p>
            <a:r>
              <a:rPr lang="de-DE" noProof="0"/>
              <a:t>Datensatz kürzen, Mindestlänge für Reden ermitteln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18F563-4CE3-7EDD-DBDF-3F973621CF2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F72425-1B41-EAC0-D8F0-13E0CC6CF2E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48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200576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16788-1186-3394-A955-9705E145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Bestimmung geeigneter Mindestlänge durch Histogramm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2F49B0-0D8F-5A45-1CC1-85190851C8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Abgeleitetes Ergebnis: Mindestlänge von 50 Lemmas als guter Mittelweg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431F26-1423-9376-5DFB-84B77B4838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D16F03-8EB7-9883-D29D-62A06B4194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49</a:t>
            </a:fld>
            <a:endParaRPr lang="de-DE" noProof="0"/>
          </a:p>
        </p:txBody>
      </p:sp>
      <p:pic>
        <p:nvPicPr>
          <p:cNvPr id="8" name="Grafik 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7F02A091-C3CE-B82C-AB0A-D56E1BE7D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90" y="2443367"/>
            <a:ext cx="6524257" cy="36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5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275940-FEE6-B78B-CF0F-52C24864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Data </a:t>
            </a:r>
            <a:r>
              <a:rPr lang="de-DE" noProof="0" err="1"/>
              <a:t>Pre</a:t>
            </a:r>
            <a:r>
              <a:rPr lang="de-DE" noProof="0"/>
              <a:t>-Processing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4D2F35-675D-6DD9-A62F-DC175C2E7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/>
              <a:t>JSON-Dateien </a:t>
            </a:r>
          </a:p>
          <a:p>
            <a:r>
              <a:rPr lang="de-DE"/>
              <a:t>XMLs auswerten</a:t>
            </a:r>
          </a:p>
          <a:p>
            <a:r>
              <a:rPr lang="de-DE"/>
              <a:t>Splitten der Informationen</a:t>
            </a:r>
          </a:p>
          <a:p>
            <a:r>
              <a:rPr lang="de-DE"/>
              <a:t>Informationen von Abgeordneten raus ziehen   </a:t>
            </a:r>
          </a:p>
          <a:p>
            <a:r>
              <a:rPr lang="de-DE"/>
              <a:t>Fraktionen bilden</a:t>
            </a:r>
          </a:p>
          <a:p>
            <a:endParaRPr lang="de-DE"/>
          </a:p>
          <a:p>
            <a:endParaRPr lang="de-DE"/>
          </a:p>
          <a:p>
            <a:endParaRPr lang="de-DE" noProof="0"/>
          </a:p>
          <a:p>
            <a:pPr marL="0" indent="0">
              <a:buNone/>
            </a:pPr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CBD4E4-EEC2-DCF9-1CE1-C3486CECBA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D855E4-8D31-9CCE-1ABE-D0BBACD44EA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AA147C-9305-D801-D6AA-9B8034921F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5</a:t>
            </a:fld>
            <a:endParaRPr lang="de-DE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0A38D81-4049-FA25-3C14-F333AAC5E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323" y="1869390"/>
            <a:ext cx="4940835" cy="39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50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D4F354-57A7-2DEF-5B73-2102098B6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Anzahl Topics mit </a:t>
            </a:r>
            <a:r>
              <a:rPr lang="de-DE" noProof="0" err="1"/>
              <a:t>Grid</a:t>
            </a:r>
            <a:r>
              <a:rPr lang="de-DE" noProof="0"/>
              <a:t> Search bestimmen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0FB6CB-7B71-3516-5EE5-181C1A2DB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 dirty="0"/>
              <a:t>Vorgehen:</a:t>
            </a:r>
          </a:p>
          <a:p>
            <a:r>
              <a:rPr lang="de-DE" b="0" noProof="0" dirty="0"/>
              <a:t>Topics schrittweise erhöhen</a:t>
            </a:r>
          </a:p>
          <a:p>
            <a:r>
              <a:rPr lang="de-DE" b="0" noProof="0" dirty="0"/>
              <a:t>Beispiel: 5er-Schritte</a:t>
            </a:r>
          </a:p>
          <a:p>
            <a:r>
              <a:rPr lang="de-DE" b="0" noProof="0" dirty="0"/>
              <a:t>Ergebnis: 15 als gute Anzahl</a:t>
            </a:r>
          </a:p>
          <a:p>
            <a:r>
              <a:rPr lang="de-DE" b="0" dirty="0"/>
              <a:t>Ziel:</a:t>
            </a:r>
          </a:p>
          <a:p>
            <a:r>
              <a:rPr lang="de-DE" b="0" dirty="0"/>
              <a:t>- Klar erkennbare Themen</a:t>
            </a:r>
          </a:p>
          <a:p>
            <a:r>
              <a:rPr lang="de-DE" b="0" dirty="0"/>
              <a:t>- Wenig Überlappungen</a:t>
            </a:r>
          </a:p>
          <a:p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7D2EA8-3855-A0DF-F4C9-00913D7CA8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5E0C23-DA51-2985-E6EF-7D66CE9E4E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50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65370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79BC6-7A48-CEF4-69F3-23BF3C6C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LDA </a:t>
            </a:r>
            <a:r>
              <a:rPr lang="de-DE" noProof="0" err="1"/>
              <a:t>Wordcloud</a:t>
            </a:r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A12FA0-19D1-E006-D6F7-16F35DEDA3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F2E2B3-8C03-6CA4-2175-6F94008572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51</a:t>
            </a:fld>
            <a:endParaRPr lang="de-DE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F03280-6786-5692-214A-CE2BA770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30" y="1773811"/>
            <a:ext cx="6858732" cy="21303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F733FC7-00EE-CDE2-D3E4-99E19720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660" y="3789646"/>
            <a:ext cx="7038052" cy="220503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FD3EA59-5CDF-BC60-EBDF-F7D09B14E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802" y="3934391"/>
            <a:ext cx="2480214" cy="184360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F1AE5DF-8053-C1C4-5A80-D452EC813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039" y="1773811"/>
            <a:ext cx="4683456" cy="213032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4332615-1854-AAD7-BB15-AB344F8E4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84" y="3789646"/>
            <a:ext cx="2392573" cy="22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883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678F10-A4FD-F30C-DB9B-247E7BEA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NMF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0A4365-257C-65B4-FAAE-D431ED43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/>
              <a:t>NMF = Non-negative Matrix </a:t>
            </a:r>
            <a:r>
              <a:rPr lang="de-DE" noProof="0" err="1"/>
              <a:t>Factorization</a:t>
            </a:r>
            <a:endParaRPr lang="de-DE" noProof="0"/>
          </a:p>
          <a:p>
            <a:r>
              <a:rPr lang="de-DE" noProof="0"/>
              <a:t>Zerlegung der Dokumentenmatrix in zwei </a:t>
            </a:r>
            <a:r>
              <a:rPr lang="de-DE" noProof="0" err="1"/>
              <a:t>niedrigrangige</a:t>
            </a:r>
            <a:r>
              <a:rPr lang="de-DE" noProof="0"/>
              <a:t> Matrizen</a:t>
            </a:r>
          </a:p>
          <a:p>
            <a:r>
              <a:rPr lang="de-DE" noProof="0"/>
              <a:t>Dokument zu Topic</a:t>
            </a:r>
          </a:p>
          <a:p>
            <a:r>
              <a:rPr lang="de-DE" noProof="0"/>
              <a:t>Topic zu Wort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37A288-1439-2112-CD3C-4813E077FC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Rein numerische Suche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2E9629-3CC9-951D-C774-6C8AB487A5A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FA5C81-3F5F-9316-9F01-2776002C09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52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36062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6BFEF7-161A-7F06-F7D0-26E535E19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Basis: TF-IDF-Matrix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12607E-C0E9-C963-4571-2C2D788AA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3073620"/>
            <a:ext cx="11471638" cy="3680208"/>
          </a:xfrm>
        </p:spPr>
        <p:txBody>
          <a:bodyPr/>
          <a:lstStyle/>
          <a:p>
            <a:r>
              <a:rPr lang="de-DE" noProof="0" dirty="0"/>
              <a:t>IDF = Inverse </a:t>
            </a:r>
            <a:r>
              <a:rPr lang="de-DE" noProof="0" dirty="0" err="1"/>
              <a:t>Document</a:t>
            </a:r>
            <a:r>
              <a:rPr lang="de-DE" noProof="0" dirty="0"/>
              <a:t> </a:t>
            </a:r>
            <a:r>
              <a:rPr lang="de-DE" noProof="0" dirty="0" err="1"/>
              <a:t>Frequency</a:t>
            </a:r>
            <a:endParaRPr lang="de-DE" noProof="0" dirty="0"/>
          </a:p>
          <a:p>
            <a:r>
              <a:rPr lang="de-DE" noProof="0" dirty="0"/>
              <a:t>„Wichtigkeit“ eines Begriffs schätzen</a:t>
            </a:r>
          </a:p>
          <a:p>
            <a:r>
              <a:rPr lang="de-DE" noProof="0" dirty="0"/>
              <a:t>Seltene Begriffe -&gt; höherer Wert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08C3AA-966F-495D-6597-0070179E70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TF-IDF:</a:t>
            </a:r>
          </a:p>
          <a:p>
            <a:r>
              <a:rPr lang="de-DE" noProof="0"/>
              <a:t>Produkt aus TF und IDF</a:t>
            </a:r>
          </a:p>
          <a:p>
            <a:r>
              <a:rPr lang="de-DE" noProof="0"/>
              <a:t>Jeder Begriff aus jedem Dokument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43120F-B924-C6B8-A44F-55E916101C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1E668E-71D4-0A9D-AA54-4EC618B729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53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17014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DD6A3-C05E-B2B0-A50A-46B485CF0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LDA </a:t>
            </a:r>
            <a:r>
              <a:rPr lang="de-DE" noProof="0" err="1"/>
              <a:t>Wordcloud</a:t>
            </a:r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F6F476-DB28-FAC3-F110-90C135C8A4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8F052D-6138-97D2-909C-3A32FD91A8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54</a:t>
            </a:fld>
            <a:endParaRPr lang="de-DE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04C2E5-0DA1-EAC8-380B-89079C1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65" y="1822886"/>
            <a:ext cx="6366582" cy="191629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AEA12A6-B99C-6E71-D85D-9EC38718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338" y="1815696"/>
            <a:ext cx="4325431" cy="19579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52F04F-FB8C-CE49-CDC7-93AD6B86B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5" y="3996765"/>
            <a:ext cx="2248682" cy="207216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4364AC4-3632-1051-D504-8BAAAD49D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895" y="3920455"/>
            <a:ext cx="6299560" cy="216547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27F2720-9DE1-01F8-0207-3E254F462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0478" y="4055261"/>
            <a:ext cx="2401034" cy="200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98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9B7B1-F5EB-5C46-FD34-E13B94C4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Analytischer Vergleich: LDA vs. NMF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C4F507-E68B-8D7F-499C-34E33DF58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/>
              <a:t>NMF deutlich schneller im Training</a:t>
            </a:r>
          </a:p>
          <a:p>
            <a:r>
              <a:rPr lang="de-DE" noProof="0"/>
              <a:t>NMF gibt Konvergenz-Warnungen aus: höhere Iterations-Anzahl kann abhelfen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C3C927-0361-1E87-F79E-CFDC707C5B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 dirty="0"/>
              <a:t>LDA: Mehr Rechenleistung, deutlich langsameres Training</a:t>
            </a:r>
          </a:p>
          <a:p>
            <a:r>
              <a:rPr lang="de-DE" noProof="0" dirty="0"/>
              <a:t>Dafür: sinnvollere Wahl der Topics, weniger Überlappung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10D5B3-1176-6D38-6A6E-79DB985173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1EBD40-C471-42B6-180B-9A133CA8A81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55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728224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57417-D800-4770-41CF-DE111F0E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Experiment: </a:t>
            </a:r>
            <a:r>
              <a:rPr lang="de-DE" noProof="0" err="1"/>
              <a:t>BERTopic</a:t>
            </a:r>
            <a:endParaRPr lang="de-DE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629E06-63F8-02CC-E372-ED7D0685B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3177792"/>
            <a:ext cx="11471638" cy="3680208"/>
          </a:xfrm>
        </p:spPr>
        <p:txBody>
          <a:bodyPr/>
          <a:lstStyle/>
          <a:p>
            <a:r>
              <a:rPr lang="de-DE" noProof="0" dirty="0" err="1"/>
              <a:t>Transformerbasiert</a:t>
            </a:r>
            <a:endParaRPr lang="de-DE" noProof="0" dirty="0"/>
          </a:p>
          <a:p>
            <a:r>
              <a:rPr lang="de-DE" dirty="0"/>
              <a:t>Verwendet zuvor trainierte </a:t>
            </a:r>
            <a:r>
              <a:rPr lang="de-DE" dirty="0" err="1"/>
              <a:t>Embeddings</a:t>
            </a:r>
            <a:r>
              <a:rPr lang="de-DE" dirty="0"/>
              <a:t>-Modelle</a:t>
            </a:r>
            <a:endParaRPr lang="de-DE" noProof="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A344D4-B3CF-94CA-64F1-BE4443F97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Erwartung</a:t>
            </a:r>
          </a:p>
          <a:p>
            <a:r>
              <a:rPr lang="de-DE"/>
              <a:t>Kein </a:t>
            </a:r>
            <a:r>
              <a:rPr lang="de-DE" err="1"/>
              <a:t>Preprocessing</a:t>
            </a:r>
            <a:r>
              <a:rPr lang="de-DE"/>
              <a:t> nötig gem. Dokumentation</a:t>
            </a:r>
          </a:p>
          <a:p>
            <a:r>
              <a:rPr lang="de-DE" noProof="0"/>
              <a:t>Erspart Vorarbeit und nötige Anpassungen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236773-4E15-E7F4-E5AA-5411CD86DE8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3294DA-FB69-49E1-C363-11BCD75234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56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456485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952CC6-7D2E-5743-76FB-51DC9E05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Zwischenergebnis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CECADE-FD2F-78F3-60BB-2FDC2C3C8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38371"/>
            <a:ext cx="11471638" cy="3680208"/>
          </a:xfrm>
        </p:spPr>
        <p:txBody>
          <a:bodyPr/>
          <a:lstStyle/>
          <a:p>
            <a:r>
              <a:rPr lang="de-DE" dirty="0" err="1"/>
              <a:t>PreProcessing</a:t>
            </a:r>
            <a:r>
              <a:rPr lang="de-DE" dirty="0"/>
              <a:t> doch nötig</a:t>
            </a:r>
          </a:p>
          <a:p>
            <a:r>
              <a:rPr lang="de-DE" dirty="0"/>
              <a:t>Ohne Vorverarbeitung zu viele </a:t>
            </a:r>
            <a:r>
              <a:rPr lang="de-DE" dirty="0" err="1"/>
              <a:t>Stopwords</a:t>
            </a:r>
            <a:endParaRPr lang="de-DE" dirty="0"/>
          </a:p>
          <a:p>
            <a:r>
              <a:rPr lang="de-DE" dirty="0"/>
              <a:t>Topics nicht aussagekräftig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B1FDF4-644E-381C-4327-794B5AB591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DFE3F8-643C-9298-D264-42066FAAA7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537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4E2B4-E747-51B6-7AF8-7793B743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Abgeleitete Handlungen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D18561-A192-ECAF-7961-0B3518497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Auch hier: Mindestlänge wie bei LDA und NMF</a:t>
            </a:r>
          </a:p>
          <a:p>
            <a:r>
              <a:rPr lang="de-DE"/>
              <a:t>Größeres Embedding-Modell als Basis</a:t>
            </a:r>
          </a:p>
          <a:p>
            <a:r>
              <a:rPr lang="de-DE" err="1"/>
              <a:t>CountVectorizer</a:t>
            </a:r>
            <a:r>
              <a:rPr lang="de-DE"/>
              <a:t> mit umfangreicheren </a:t>
            </a:r>
            <a:r>
              <a:rPr lang="de-DE" err="1"/>
              <a:t>Stopwords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432551-10C7-5D94-50C6-72FE63B2CD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Ergebnis: Verbesserungen sichtbar</a:t>
            </a:r>
          </a:p>
          <a:p>
            <a:r>
              <a:rPr lang="de-DE"/>
              <a:t>Widererwarten: Viel Zeit für Anpassungen und Training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D57541-E0E5-DA0F-EBDD-87545B28ACF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9BF340-61F9-0946-5C2F-B19D655C0DD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45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E8C913-9780-2E15-C41D-688314DDA8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7999"/>
          </a:xfrm>
        </p:spPr>
        <p:txBody>
          <a:bodyPr anchor="ctr"/>
          <a:lstStyle/>
          <a:p>
            <a:pPr algn="ctr"/>
            <a:r>
              <a:rPr lang="de-DE" noProof="0"/>
              <a:t>Political Language Processing</a:t>
            </a:r>
          </a:p>
        </p:txBody>
      </p:sp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CF58DF2-554F-F3A5-4A77-5B6C5E3A5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8" y="226800"/>
            <a:ext cx="2154940" cy="5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14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ECDE7-1C5E-A031-664D-8D029BB20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FB9BF-B16F-1161-AF49-B6E16264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Data </a:t>
            </a:r>
            <a:r>
              <a:rPr lang="de-DE" noProof="0" err="1"/>
              <a:t>Pre</a:t>
            </a:r>
            <a:r>
              <a:rPr lang="de-DE" noProof="0"/>
              <a:t>-Processing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C2B26-612D-502E-A044-1057A8EBC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/>
              <a:t>Sprecher</a:t>
            </a:r>
            <a:r>
              <a:rPr lang="de-DE"/>
              <a:t>-Fraktion Lookup Table </a:t>
            </a:r>
            <a:endParaRPr lang="de-DE" noProof="0"/>
          </a:p>
          <a:p>
            <a:r>
              <a:rPr lang="de-DE"/>
              <a:t>Das gesprochene aus den XMLs Extrahieren </a:t>
            </a:r>
          </a:p>
          <a:p>
            <a:r>
              <a:rPr lang="de-DE"/>
              <a:t>Beiträge der Abgeordneten Extrahieren</a:t>
            </a:r>
          </a:p>
          <a:p>
            <a:r>
              <a:rPr lang="de-DE"/>
              <a:t>Zusammenführen und Strukturieren von Sprach- und Beitragsdaten Fraktionen</a:t>
            </a:r>
          </a:p>
          <a:p>
            <a:r>
              <a:rPr lang="de-DE"/>
              <a:t>Output in .</a:t>
            </a:r>
            <a:r>
              <a:rPr lang="de-DE" err="1"/>
              <a:t>pkl</a:t>
            </a:r>
            <a:r>
              <a:rPr lang="de-DE"/>
              <a:t> und .xlsx</a:t>
            </a:r>
          </a:p>
          <a:p>
            <a:r>
              <a:rPr lang="de-DE"/>
              <a:t>Custom </a:t>
            </a:r>
            <a:r>
              <a:rPr lang="de-DE" err="1"/>
              <a:t>Pre</a:t>
            </a:r>
            <a:r>
              <a:rPr lang="de-DE"/>
              <a:t>-Processing </a:t>
            </a:r>
          </a:p>
          <a:p>
            <a:endParaRPr lang="de-DE"/>
          </a:p>
          <a:p>
            <a:endParaRPr lang="de-DE"/>
          </a:p>
          <a:p>
            <a:endParaRPr lang="de-DE" noProof="0"/>
          </a:p>
          <a:p>
            <a:pPr marL="0" indent="0">
              <a:buNone/>
            </a:pPr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DC488A-9886-804E-B94E-397F98E51E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9501DD-51B3-83F5-2947-C0749A335D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CD9E35-A7A4-45F8-E3CC-1AAF4EBDBA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1865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B48676-6126-2C6A-9429-20A6A9A8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Parlamentarisches Verhalten im Bundestag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60F311-B83F-7CF2-576B-8A342B136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noProof="0"/>
              <a:t>Datensatz der 20 Wahl Periode</a:t>
            </a:r>
          </a:p>
          <a:p>
            <a:r>
              <a:rPr lang="de-DE" noProof="0"/>
              <a:t>Redezeit Analyse</a:t>
            </a:r>
          </a:p>
          <a:p>
            <a:r>
              <a:rPr lang="de-DE" noProof="0"/>
              <a:t>Beitrags Analyse </a:t>
            </a:r>
          </a:p>
          <a:p>
            <a:r>
              <a:rPr lang="de-DE" noProof="0"/>
              <a:t>Geschlechterspezifisches Verhalten von Reden und Beiträgen</a:t>
            </a:r>
          </a:p>
          <a:p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6EFFEF-73A7-54B9-73BA-E39A962E2E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noProof="0"/>
              <a:t>Analysen aus der 20. Wahlperiode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010D71-AF4A-7790-53F5-8F19BF8858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95D310-242D-8010-2D77-34959551DE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82329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390918-C8B8-079A-7C79-86B29089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Redezeit Analyse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2ECA1F-3459-4FBD-D15E-2516A37A47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1B82A4-4620-F37F-6528-D34BC71BD8C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8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403879C-654C-4BB9-2041-FF5F8184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44" y="1723185"/>
            <a:ext cx="107251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4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E9B71B-7C99-8837-02C3-1B3E04C4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Redezeit Analyse 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3CE0DA-6B98-934A-5226-BBF0ACBD0C5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Julian Dreykorn, Simon Zeitler, Jan Tischner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C139BD-A757-002F-BA2C-5BE450A86F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3FEB9C3-1FF9-4F1A-B0DB-7E320F93F669}" type="slidenum">
              <a:rPr lang="de-DE" noProof="0" smtClean="0"/>
              <a:pPr/>
              <a:t>9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A9E0FA9-AD63-F8D0-922B-78BAB728F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2" y="1609343"/>
            <a:ext cx="10084214" cy="47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44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16283D"/>
      </a:dk1>
      <a:lt1>
        <a:sysClr val="window" lastClr="FFFFFF"/>
      </a:lt1>
      <a:dk2>
        <a:srgbClr val="000000"/>
      </a:dk2>
      <a:lt2>
        <a:srgbClr val="E7E6E6"/>
      </a:lt2>
      <a:accent1>
        <a:srgbClr val="C72426"/>
      </a:accent1>
      <a:accent2>
        <a:srgbClr val="16283D"/>
      </a:accent2>
      <a:accent3>
        <a:srgbClr val="D6EAF5"/>
      </a:accent3>
      <a:accent4>
        <a:srgbClr val="FFE763"/>
      </a:accent4>
      <a:accent5>
        <a:srgbClr val="603F80"/>
      </a:accent5>
      <a:accent6>
        <a:srgbClr val="83AC54"/>
      </a:accent6>
      <a:hlink>
        <a:srgbClr val="2D87B8"/>
      </a:hlink>
      <a:folHlink>
        <a:srgbClr val="B1D7EB"/>
      </a:folHlink>
    </a:clrScheme>
    <a:fontScheme name="TH Nürnberg OHM">
      <a:majorFont>
        <a:latin typeface="Public Sans ExtraBold"/>
        <a:ea typeface=""/>
        <a:cs typeface=""/>
      </a:majorFont>
      <a:minorFont>
        <a:latin typeface="Public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>
        <a:normAutofit/>
      </a:bodyPr>
      <a:lstStyle>
        <a:defPPr algn="ctr">
          <a:defRPr sz="2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-02-22 Präsentationsvorlage - Kopie.potx" id="{B0D07936-725D-4CD1-A297-760B5C13FA30}" vid="{E93DF1DA-F3D8-42D9-B96E-9A8FB9047E3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59DF705788B3E4F99F316C35326FF05" ma:contentTypeVersion="5" ma:contentTypeDescription="Ein neues Dokument erstellen." ma:contentTypeScope="" ma:versionID="fe15dbb99db4bd8dee9a095438104202">
  <xsd:schema xmlns:xsd="http://www.w3.org/2001/XMLSchema" xmlns:xs="http://www.w3.org/2001/XMLSchema" xmlns:p="http://schemas.microsoft.com/office/2006/metadata/properties" xmlns:ns3="778fb6d4-ecf3-4cb3-84ca-663316591214" targetNamespace="http://schemas.microsoft.com/office/2006/metadata/properties" ma:root="true" ma:fieldsID="0ee0e7d56220bfe5d9121c3b2a7fa5e7" ns3:_="">
    <xsd:import namespace="778fb6d4-ecf3-4cb3-84ca-6633165912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8fb6d4-ecf3-4cb3-84ca-6633165912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9848AA-2E03-47A1-A38F-6434618C4521}">
  <ds:schemaRefs>
    <ds:schemaRef ds:uri="778fb6d4-ecf3-4cb3-84ca-6633165912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7CF914-F3EC-4807-9E58-A4110A9B3B77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78fb6d4-ecf3-4cb3-84ca-663316591214"/>
  </ds:schemaRefs>
</ds:datastoreItem>
</file>

<file path=customXml/itemProps3.xml><?xml version="1.0" encoding="utf-8"?>
<ds:datastoreItem xmlns:ds="http://schemas.openxmlformats.org/officeDocument/2006/customXml" ds:itemID="{AC3484AD-35D1-432A-BA3E-C9F2AC6553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Vorlage_Präsentation_Ohm_neu</Template>
  <TotalTime>0</TotalTime>
  <Words>1413</Words>
  <Application>Microsoft Macintosh PowerPoint</Application>
  <PresentationFormat>Widescreen</PresentationFormat>
  <Paragraphs>314</Paragraphs>
  <Slides>59</Slides>
  <Notes>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Public Sans</vt:lpstr>
      <vt:lpstr>Public Sans ExtraBold</vt:lpstr>
      <vt:lpstr>Public Sans Medium</vt:lpstr>
      <vt:lpstr>Office</vt:lpstr>
      <vt:lpstr>Political Language Processing  Julian Dreykorn Simon Zeitler  Jan Tischner  14.04.25</vt:lpstr>
      <vt:lpstr>Datensatz</vt:lpstr>
      <vt:lpstr>API scraping</vt:lpstr>
      <vt:lpstr>Abruf der Rohdaten</vt:lpstr>
      <vt:lpstr>Data Pre-Processing</vt:lpstr>
      <vt:lpstr>Data Pre-Processing</vt:lpstr>
      <vt:lpstr>Parlamentarisches Verhalten im Bundestag</vt:lpstr>
      <vt:lpstr>Redezeit Analyse </vt:lpstr>
      <vt:lpstr>Redezeit Analyse </vt:lpstr>
      <vt:lpstr>Redezeit Analyse</vt:lpstr>
      <vt:lpstr>Redezeit Analyse </vt:lpstr>
      <vt:lpstr>Beitrags Analyse </vt:lpstr>
      <vt:lpstr>Beitrags Analyse </vt:lpstr>
      <vt:lpstr>Beitrags Analyse</vt:lpstr>
      <vt:lpstr>Beitrags Analyse</vt:lpstr>
      <vt:lpstr>Geschlechterspezifisches Verhalten</vt:lpstr>
      <vt:lpstr>Geschlechterspezifisches Verhalten</vt:lpstr>
      <vt:lpstr>Geschlechterspezifisches Verhalten</vt:lpstr>
      <vt:lpstr>Geschlechterspezifisches Verhalten</vt:lpstr>
      <vt:lpstr>Geschlechterspezifisches Verhalten</vt:lpstr>
      <vt:lpstr>Geschlechterspezifisches Verhalten</vt:lpstr>
      <vt:lpstr>Geschlechterspezifisches Verhalten</vt:lpstr>
      <vt:lpstr>Geschlechterspezifisches Verhalten</vt:lpstr>
      <vt:lpstr>ML-Task 1: Klassifikation</vt:lpstr>
      <vt:lpstr>A Model is Only as Good as Its Data</vt:lpstr>
      <vt:lpstr>A Model is Only as Good as Its Data</vt:lpstr>
      <vt:lpstr>Confusion-Matrix Analyse</vt:lpstr>
      <vt:lpstr>Confusion-Matrix Analyse</vt:lpstr>
      <vt:lpstr>Confusion-Matrix Analyse</vt:lpstr>
      <vt:lpstr>Einfluss der Redelänge auf Klassifikator-Performance</vt:lpstr>
      <vt:lpstr>Einfluss der Redelänge auf Klassifikator-Performance</vt:lpstr>
      <vt:lpstr>Einfluss der Redelänge auf Klassifikator-Performance</vt:lpstr>
      <vt:lpstr>Verteilung der Sprecher:innen</vt:lpstr>
      <vt:lpstr>PowerPoint Presentation</vt:lpstr>
      <vt:lpstr>Zeitliche Verteilung über den Datensatz</vt:lpstr>
      <vt:lpstr>Verteilung der Redelängen in unserem Datensatz</vt:lpstr>
      <vt:lpstr>Im Preprocessing:</vt:lpstr>
      <vt:lpstr>Embedding und Vektorisierungs-Strategien</vt:lpstr>
      <vt:lpstr>PowerPoint Presentation</vt:lpstr>
      <vt:lpstr>BERT und der Kontext: Sliding Window</vt:lpstr>
      <vt:lpstr>Stärkere Implementierung</vt:lpstr>
      <vt:lpstr>Large Context Modell:  LennartKeller/longformer-gottbert-base-8192-aw512</vt:lpstr>
      <vt:lpstr>ML-Task 2: Topic-Modeling</vt:lpstr>
      <vt:lpstr>Ansatz: Bag of Words</vt:lpstr>
      <vt:lpstr>Preprocessing für BoW</vt:lpstr>
      <vt:lpstr>LDA</vt:lpstr>
      <vt:lpstr>Basis: TF-Matrix</vt:lpstr>
      <vt:lpstr>Resultat</vt:lpstr>
      <vt:lpstr>Bestimmung geeigneter Mindestlänge durch Histogramm</vt:lpstr>
      <vt:lpstr>Anzahl Topics mit Grid Search bestimmen</vt:lpstr>
      <vt:lpstr>LDA Wordcloud</vt:lpstr>
      <vt:lpstr>NMF als Alternative</vt:lpstr>
      <vt:lpstr>Basis: TF-IDF-Matrix</vt:lpstr>
      <vt:lpstr>LDA Wordcloud</vt:lpstr>
      <vt:lpstr>Analytischer Vergleich: LDA vs. NMF</vt:lpstr>
      <vt:lpstr>Experiment: BERTopic</vt:lpstr>
      <vt:lpstr>Zwischenergebnis</vt:lpstr>
      <vt:lpstr>Abgeleitete Handlungen</vt:lpstr>
      <vt:lpstr>Political Language Processing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Bruns, Alice</dc:creator>
  <cp:lastModifiedBy>tischnerja95752</cp:lastModifiedBy>
  <cp:revision>2</cp:revision>
  <dcterms:created xsi:type="dcterms:W3CDTF">2023-03-09T13:42:37Z</dcterms:created>
  <dcterms:modified xsi:type="dcterms:W3CDTF">2025-06-30T14:33:23Z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0x010100E59DF705788B3E4F99F316C35326FF05</vt:lpwstr>
  </property>
</Properties>
</file>